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30"/>
  </p:notesMasterIdLst>
  <p:sldIdLst>
    <p:sldId id="295" r:id="rId14"/>
    <p:sldId id="370" r:id="rId15"/>
    <p:sldId id="342" r:id="rId16"/>
    <p:sldId id="343" r:id="rId17"/>
    <p:sldId id="324" r:id="rId18"/>
    <p:sldId id="341" r:id="rId19"/>
    <p:sldId id="344" r:id="rId20"/>
    <p:sldId id="345" r:id="rId21"/>
    <p:sldId id="346" r:id="rId22"/>
    <p:sldId id="347" r:id="rId23"/>
    <p:sldId id="348" r:id="rId24"/>
    <p:sldId id="349" r:id="rId25"/>
    <p:sldId id="325" r:id="rId26"/>
    <p:sldId id="334" r:id="rId27"/>
    <p:sldId id="330" r:id="rId28"/>
    <p:sldId id="3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930" autoAdjust="0"/>
  </p:normalViewPr>
  <p:slideViewPr>
    <p:cSldViewPr snapToGrid="0">
      <p:cViewPr varScale="1">
        <p:scale>
          <a:sx n="114" d="100"/>
          <a:sy n="114" d="100"/>
        </p:scale>
        <p:origin x="2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1.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5.xml"/><Relationship Id="rId19" Type="http://schemas.openxmlformats.org/officeDocument/2006/relationships/slide" Target="slides/slide6.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3/26/2018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10</a:t>
            </a:fld>
            <a:endParaRPr lang="en-US" dirty="0"/>
          </a:p>
        </p:txBody>
      </p:sp>
    </p:spTree>
    <p:extLst>
      <p:ext uri="{BB962C8B-B14F-4D97-AF65-F5344CB8AC3E}">
        <p14:creationId xmlns:p14="http://schemas.microsoft.com/office/powerpoint/2010/main" val="304735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372350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92663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3/26/2018 1:35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3/26/2018 1:35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78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92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a:t>
            </a:fld>
            <a:endParaRPr lang="en-US" dirty="0"/>
          </a:p>
        </p:txBody>
      </p:sp>
    </p:spTree>
    <p:extLst>
      <p:ext uri="{BB962C8B-B14F-4D97-AF65-F5344CB8AC3E}">
        <p14:creationId xmlns:p14="http://schemas.microsoft.com/office/powerpoint/2010/main" val="89433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a:t>
            </a:fld>
            <a:endParaRPr lang="en-US" dirty="0"/>
          </a:p>
        </p:txBody>
      </p:sp>
    </p:spTree>
    <p:extLst>
      <p:ext uri="{BB962C8B-B14F-4D97-AF65-F5344CB8AC3E}">
        <p14:creationId xmlns:p14="http://schemas.microsoft.com/office/powerpoint/2010/main" val="2410632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a:t>
            </a:fld>
            <a:endParaRPr lang="en-US" dirty="0"/>
          </a:p>
        </p:txBody>
      </p:sp>
    </p:spTree>
    <p:extLst>
      <p:ext uri="{BB962C8B-B14F-4D97-AF65-F5344CB8AC3E}">
        <p14:creationId xmlns:p14="http://schemas.microsoft.com/office/powerpoint/2010/main" val="418518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18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dirty="0"/>
          </a:p>
        </p:txBody>
      </p:sp>
    </p:spTree>
    <p:extLst>
      <p:ext uri="{BB962C8B-B14F-4D97-AF65-F5344CB8AC3E}">
        <p14:creationId xmlns:p14="http://schemas.microsoft.com/office/powerpoint/2010/main" val="2297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a:t>
            </a:fld>
            <a:endParaRPr lang="en-US" dirty="0"/>
          </a:p>
        </p:txBody>
      </p:sp>
    </p:spTree>
    <p:extLst>
      <p:ext uri="{BB962C8B-B14F-4D97-AF65-F5344CB8AC3E}">
        <p14:creationId xmlns:p14="http://schemas.microsoft.com/office/powerpoint/2010/main" val="839014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32564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51325775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7452193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937" r:id="rId10"/>
    <p:sldLayoutId id="2147483938" r:id="rId11"/>
    <p:sldLayoutId id="2147483939" r:id="rId12"/>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42.xml"/><Relationship Id="rId5" Type="http://schemas.openxmlformats.org/officeDocument/2006/relationships/hyperlink" Target="https://www.meetup.com/The-RI-Microsoft-BIUG/events/248871735/" TargetMode="External"/><Relationship Id="rId4" Type="http://schemas.openxmlformats.org/officeDocument/2006/relationships/hyperlink" Target="https://github.com/bcafferky/shared"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5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4.xml"/><Relationship Id="rId1" Type="http://schemas.openxmlformats.org/officeDocument/2006/relationships/slideLayout" Target="../slideLayouts/slideLayout57.xml"/><Relationship Id="rId5" Type="http://schemas.openxmlformats.org/officeDocument/2006/relationships/image" Target="../media/image60.jpg"/><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4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databricks.com/spark/certification" TargetMode="External"/><Relationship Id="rId2" Type="http://schemas.openxmlformats.org/officeDocument/2006/relationships/notesSlide" Target="../notesSlides/notesSlide3.xml"/><Relationship Id="rId1" Type="http://schemas.openxmlformats.org/officeDocument/2006/relationships/slideLayout" Target="../slideLayouts/slideLayout143.xml"/><Relationship Id="rId6" Type="http://schemas.openxmlformats.org/officeDocument/2006/relationships/image" Target="../media/image32.png"/><Relationship Id="rId5" Type="http://schemas.openxmlformats.org/officeDocument/2006/relationships/hyperlink" Target="https://databricks.com/product/databricks-delta" TargetMode="External"/><Relationship Id="rId4" Type="http://schemas.openxmlformats.org/officeDocument/2006/relationships/hyperlink" Target="https://databricks.com/product/unified-analytics-platfor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15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312690" y="3288368"/>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 Brief Introduction</a:t>
            </a:r>
            <a:br>
              <a:rPr lang="en-US" sz="4000" cap="none" spc="100" dirty="0">
                <a:latin typeface="+mj-lt"/>
                <a:cs typeface="Segoe UI Semibold" charset="0"/>
              </a:rPr>
            </a:br>
            <a:br>
              <a:rPr lang="en-US" sz="4000" cap="none" spc="100" dirty="0">
                <a:latin typeface="+mj-lt"/>
                <a:cs typeface="Segoe UI Semibold" charset="0"/>
              </a:rPr>
            </a:br>
            <a:br>
              <a:rPr lang="en-US" sz="4000" cap="none" spc="100" dirty="0">
                <a:latin typeface="+mj-lt"/>
                <a:cs typeface="Segoe UI Semibold" charset="0"/>
              </a:rPr>
            </a:br>
            <a:r>
              <a:rPr lang="en-US" sz="4000" cap="none" spc="100" dirty="0">
                <a:latin typeface="+mj-lt"/>
                <a:cs typeface="Segoe UI Semibold" charset="0"/>
              </a:rPr>
              <a:t>Bryan Cafferky</a:t>
            </a:r>
            <a:br>
              <a:rPr lang="en-US" sz="4000" cap="none" spc="100" dirty="0">
                <a:latin typeface="+mj-lt"/>
                <a:cs typeface="Segoe UI Semibold" charset="0"/>
              </a:rPr>
            </a:br>
            <a:r>
              <a:rPr lang="en-US" sz="2800" i="1" cap="none" spc="100" dirty="0">
                <a:latin typeface="+mj-lt"/>
                <a:cs typeface="Segoe UI Semibold" charset="0"/>
              </a:rPr>
              <a:t>Technical Solutions Professional</a:t>
            </a:r>
            <a:endParaRPr lang="en-US" sz="2800" b="1" i="1" cap="none" spc="100" dirty="0">
              <a:latin typeface="Segoe UI Semibold" charset="0"/>
              <a:ea typeface="Segoe UI Semibold" charset="0"/>
              <a:cs typeface="Segoe UI Semibold" charset="0"/>
            </a:endParaRPr>
          </a:p>
        </p:txBody>
      </p:sp>
      <p:pic>
        <p:nvPicPr>
          <p:cNvPr id="5" name="Picture 4">
            <a:extLst>
              <a:ext uri="{FF2B5EF4-FFF2-40B4-BE49-F238E27FC236}">
                <a16:creationId xmlns:a16="http://schemas.microsoft.com/office/drawing/2014/main" id="{7E5F53EC-BA9E-4265-9763-1A45763A0203}"/>
              </a:ext>
            </a:extLst>
          </p:cNvPr>
          <p:cNvPicPr>
            <a:picLocks noChangeAspect="1"/>
          </p:cNvPicPr>
          <p:nvPr/>
        </p:nvPicPr>
        <p:blipFill>
          <a:blip r:embed="rId3"/>
          <a:stretch>
            <a:fillRect/>
          </a:stretch>
        </p:blipFill>
        <p:spPr>
          <a:xfrm>
            <a:off x="9104196" y="169121"/>
            <a:ext cx="2947988" cy="1957388"/>
          </a:xfrm>
          <a:prstGeom prst="rect">
            <a:avLst/>
          </a:prstGeom>
        </p:spPr>
      </p:pic>
      <p:sp>
        <p:nvSpPr>
          <p:cNvPr id="7" name="Rectangle 6">
            <a:hlinkClick r:id="rId4"/>
            <a:extLst>
              <a:ext uri="{FF2B5EF4-FFF2-40B4-BE49-F238E27FC236}">
                <a16:creationId xmlns:a16="http://schemas.microsoft.com/office/drawing/2014/main" id="{E57D1903-F734-4353-95E2-4E1D95A2CFBB}"/>
              </a:ext>
            </a:extLst>
          </p:cNvPr>
          <p:cNvSpPr/>
          <p:nvPr/>
        </p:nvSpPr>
        <p:spPr>
          <a:xfrm>
            <a:off x="215317" y="5793337"/>
            <a:ext cx="3775585" cy="369332"/>
          </a:xfrm>
          <a:prstGeom prst="rect">
            <a:avLst/>
          </a:prstGeom>
        </p:spPr>
        <p:txBody>
          <a:bodyPr wrap="none">
            <a:spAutoFit/>
          </a:bodyPr>
          <a:lstStyle/>
          <a:p>
            <a:r>
              <a:rPr lang="en-US" dirty="0">
                <a:hlinkClick r:id="rId4"/>
              </a:rPr>
              <a:t>https://github.com/bcafferky/shared</a:t>
            </a:r>
            <a:endParaRPr lang="en-US" dirty="0"/>
          </a:p>
        </p:txBody>
      </p:sp>
      <p:sp>
        <p:nvSpPr>
          <p:cNvPr id="8" name="Rectangle 7">
            <a:extLst>
              <a:ext uri="{FF2B5EF4-FFF2-40B4-BE49-F238E27FC236}">
                <a16:creationId xmlns:a16="http://schemas.microsoft.com/office/drawing/2014/main" id="{C7B7DA44-709A-485C-8241-7514CC91F292}"/>
              </a:ext>
            </a:extLst>
          </p:cNvPr>
          <p:cNvSpPr/>
          <p:nvPr/>
        </p:nvSpPr>
        <p:spPr>
          <a:xfrm>
            <a:off x="215317" y="6243317"/>
            <a:ext cx="7639574" cy="369332"/>
          </a:xfrm>
          <a:prstGeom prst="rect">
            <a:avLst/>
          </a:prstGeom>
        </p:spPr>
        <p:txBody>
          <a:bodyPr wrap="square">
            <a:spAutoFit/>
          </a:bodyPr>
          <a:lstStyle/>
          <a:p>
            <a:r>
              <a:rPr lang="en-US" dirty="0">
                <a:hlinkClick r:id="rId5"/>
              </a:rPr>
              <a:t>https://www.meetup.com/The-RI-Microsoft-BIUG/events/248871735/</a:t>
            </a:r>
            <a:endParaRPr lang="en-US" dirty="0"/>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D3E0-0A89-44B9-8539-7D5552F87359}"/>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Integration with AAD</a:t>
            </a:r>
          </a:p>
        </p:txBody>
      </p:sp>
      <p:sp>
        <p:nvSpPr>
          <p:cNvPr id="4" name="Text Placeholder 3">
            <a:extLst>
              <a:ext uri="{FF2B5EF4-FFF2-40B4-BE49-F238E27FC236}">
                <a16:creationId xmlns:a16="http://schemas.microsoft.com/office/drawing/2014/main" id="{928A4AB7-3D12-43E6-B7E8-6BAADAF781EA}"/>
              </a:ext>
            </a:extLst>
          </p:cNvPr>
          <p:cNvSpPr>
            <a:spLocks noGrp="1"/>
          </p:cNvSpPr>
          <p:nvPr>
            <p:ph type="body" sz="quarter" idx="11"/>
          </p:nvPr>
        </p:nvSpPr>
        <p:spPr>
          <a:xfrm>
            <a:off x="267684" y="963482"/>
            <a:ext cx="11655078" cy="461665"/>
          </a:xfrm>
        </p:spPr>
        <p:txBody>
          <a:bodyPr/>
          <a:lstStyle/>
          <a:p>
            <a:pPr algn="ctr"/>
            <a:r>
              <a:rPr lang="en-US" sz="2000" dirty="0"/>
              <a:t>Azure Databricks is integrated with AAD—so Azure Databricks users are just regular AAD users</a:t>
            </a:r>
          </a:p>
        </p:txBody>
      </p:sp>
      <p:sp>
        <p:nvSpPr>
          <p:cNvPr id="5" name="Text Placeholder 7">
            <a:extLst>
              <a:ext uri="{FF2B5EF4-FFF2-40B4-BE49-F238E27FC236}">
                <a16:creationId xmlns:a16="http://schemas.microsoft.com/office/drawing/2014/main" id="{47A5A1FA-DD1C-46B5-B3CE-EBF8F0167F00}"/>
              </a:ext>
            </a:extLst>
          </p:cNvPr>
          <p:cNvSpPr txBox="1">
            <a:spLocks/>
          </p:cNvSpPr>
          <p:nvPr/>
        </p:nvSpPr>
        <p:spPr>
          <a:xfrm>
            <a:off x="284410" y="1930751"/>
            <a:ext cx="4502959" cy="3874354"/>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There is no need to define users—and their access control—separately in Databricks.</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AAD users can be used directly in Azure Databricks for all user-based access control (Clusters, Jobs, Notebooks etc.).</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Databricks has delegated user authentication to AAD enabling single-sign on (SSO) and unified authentication.</a:t>
            </a:r>
          </a:p>
          <a:p>
            <a:pPr marL="285750" lvl="1" indent="-285750" defTabSz="914367" fontAlgn="base">
              <a:lnSpc>
                <a:spcPts val="2100"/>
              </a:lnSpc>
              <a:spcBef>
                <a:spcPts val="576"/>
              </a:spcBef>
              <a:spcAft>
                <a:spcPts val="600"/>
              </a:spcAft>
              <a:buClr>
                <a:schemeClr val="accent1"/>
              </a:buClr>
              <a:buFont typeface="Wingdings" panose="05000000000000000000" pitchFamily="2" charset="2"/>
              <a:buChar char="§"/>
              <a:tabLst>
                <a:tab pos="632806" algn="l"/>
              </a:tabLst>
            </a:pPr>
            <a:r>
              <a:rPr lang="en-US" sz="1600" i="1" kern="0" dirty="0">
                <a:solidFill>
                  <a:schemeClr val="accent5">
                    <a:lumMod val="75000"/>
                  </a:schemeClr>
                </a:solidFill>
                <a:latin typeface="Segoe UI Semilight" panose="020B0402040204020203" pitchFamily="34" charset="0"/>
                <a:cs typeface="Segoe UI Semilight" panose="020B0402040204020203" pitchFamily="34" charset="0"/>
              </a:rPr>
              <a:t>Notebooks, and their outputs, are stored in the Databricks account</a:t>
            </a:r>
            <a:r>
              <a:rPr lang="en-US" sz="1600" kern="0" dirty="0">
                <a:solidFill>
                  <a:schemeClr val="accent5">
                    <a:lumMod val="75000"/>
                  </a:schemeClr>
                </a:solidFill>
                <a:latin typeface="Segoe UI Semilight" panose="020B0402040204020203" pitchFamily="34" charset="0"/>
                <a:cs typeface="Segoe UI Semilight" panose="020B0402040204020203" pitchFamily="34" charset="0"/>
              </a:rPr>
              <a:t>. However, AAD-based access-control ensures that only authorized users can access them.  </a:t>
            </a:r>
          </a:p>
        </p:txBody>
      </p:sp>
      <p:sp>
        <p:nvSpPr>
          <p:cNvPr id="6" name="Rectangle 5">
            <a:extLst>
              <a:ext uri="{FF2B5EF4-FFF2-40B4-BE49-F238E27FC236}">
                <a16:creationId xmlns:a16="http://schemas.microsoft.com/office/drawing/2014/main" id="{EE85643D-B9D4-4FC1-8666-AB68C93AB894}"/>
              </a:ext>
            </a:extLst>
          </p:cNvPr>
          <p:cNvSpPr/>
          <p:nvPr/>
        </p:nvSpPr>
        <p:spPr bwMode="auto">
          <a:xfrm>
            <a:off x="5389185" y="2199093"/>
            <a:ext cx="5145308" cy="3370433"/>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438C447A-CD2F-479E-9FFE-7692A3898C51}"/>
              </a:ext>
            </a:extLst>
          </p:cNvPr>
          <p:cNvPicPr>
            <a:picLocks noChangeAspect="1"/>
          </p:cNvPicPr>
          <p:nvPr/>
        </p:nvPicPr>
        <p:blipFill>
          <a:blip r:embed="rId3"/>
          <a:stretch>
            <a:fillRect/>
          </a:stretch>
        </p:blipFill>
        <p:spPr>
          <a:xfrm>
            <a:off x="8645237" y="3429000"/>
            <a:ext cx="892649" cy="853943"/>
          </a:xfrm>
          <a:prstGeom prst="rect">
            <a:avLst/>
          </a:prstGeom>
        </p:spPr>
      </p:pic>
      <p:grpSp>
        <p:nvGrpSpPr>
          <p:cNvPr id="23" name="Group 22">
            <a:extLst>
              <a:ext uri="{FF2B5EF4-FFF2-40B4-BE49-F238E27FC236}">
                <a16:creationId xmlns:a16="http://schemas.microsoft.com/office/drawing/2014/main" id="{F15F25E2-7DCA-4A18-B19C-7BD7C02978E1}"/>
              </a:ext>
            </a:extLst>
          </p:cNvPr>
          <p:cNvGrpSpPr/>
          <p:nvPr/>
        </p:nvGrpSpPr>
        <p:grpSpPr>
          <a:xfrm>
            <a:off x="5561971" y="3098380"/>
            <a:ext cx="2471147" cy="1579418"/>
            <a:chOff x="5561971" y="3098380"/>
            <a:chExt cx="2471147" cy="1579418"/>
          </a:xfrm>
          <a:solidFill>
            <a:srgbClr val="FF6600"/>
          </a:solidFill>
        </p:grpSpPr>
        <p:sp>
          <p:nvSpPr>
            <p:cNvPr id="7" name="Rectangle 6">
              <a:extLst>
                <a:ext uri="{FF2B5EF4-FFF2-40B4-BE49-F238E27FC236}">
                  <a16:creationId xmlns:a16="http://schemas.microsoft.com/office/drawing/2014/main" id="{97968030-AB76-488E-9BF3-68E07A9C2884}"/>
                </a:ext>
              </a:extLst>
            </p:cNvPr>
            <p:cNvSpPr/>
            <p:nvPr/>
          </p:nvSpPr>
          <p:spPr bwMode="auto">
            <a:xfrm>
              <a:off x="5561971" y="3098380"/>
              <a:ext cx="2471147" cy="1579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8FBDB495-E91F-4092-9CF1-DEED7D0CC44B}"/>
                </a:ext>
              </a:extLst>
            </p:cNvPr>
            <p:cNvSpPr txBox="1"/>
            <p:nvPr/>
          </p:nvSpPr>
          <p:spPr>
            <a:xfrm>
              <a:off x="6929792" y="3444739"/>
              <a:ext cx="967299" cy="822960"/>
            </a:xfrm>
            <a:prstGeom prst="rect">
              <a:avLst/>
            </a:prstGeom>
            <a:solidFill>
              <a:srgbClr val="002060"/>
            </a:solidFill>
          </p:spPr>
          <p:txBody>
            <a:bodyPr wrap="square" lIns="182880" tIns="146304" rIns="182880" bIns="146304" rtlCol="0" anchor="ctr">
              <a:spAutoFit/>
            </a:bodyPr>
            <a:lstStyle/>
            <a:p>
              <a:pPr algn="ctr">
                <a:lnSpc>
                  <a:spcPct val="90000"/>
                </a:lnSpc>
                <a:spcAft>
                  <a:spcPts val="600"/>
                </a:spcAft>
              </a:pPr>
              <a:r>
                <a:rPr lang="en-US" sz="1100" dirty="0">
                  <a:solidFill>
                    <a:schemeClr val="bg1"/>
                  </a:solidFill>
                </a:rPr>
                <a:t>Access </a:t>
              </a:r>
            </a:p>
            <a:p>
              <a:pPr algn="ctr">
                <a:lnSpc>
                  <a:spcPct val="90000"/>
                </a:lnSpc>
                <a:spcAft>
                  <a:spcPts val="600"/>
                </a:spcAft>
              </a:pPr>
              <a:r>
                <a:rPr lang="en-US" sz="1100" dirty="0">
                  <a:solidFill>
                    <a:schemeClr val="bg1"/>
                  </a:solidFill>
                </a:rPr>
                <a:t>Control</a:t>
              </a:r>
            </a:p>
          </p:txBody>
        </p:sp>
        <p:grpSp>
          <p:nvGrpSpPr>
            <p:cNvPr id="21" name="Group 20">
              <a:extLst>
                <a:ext uri="{FF2B5EF4-FFF2-40B4-BE49-F238E27FC236}">
                  <a16:creationId xmlns:a16="http://schemas.microsoft.com/office/drawing/2014/main" id="{B8DB56F1-092F-47AA-AC1E-CCA0B4C88773}"/>
                </a:ext>
              </a:extLst>
            </p:cNvPr>
            <p:cNvGrpSpPr/>
            <p:nvPr/>
          </p:nvGrpSpPr>
          <p:grpSpPr>
            <a:xfrm>
              <a:off x="5697872" y="3412612"/>
              <a:ext cx="941809" cy="845044"/>
              <a:chOff x="5901911" y="3412612"/>
              <a:chExt cx="941809" cy="845044"/>
            </a:xfrm>
            <a:grpFill/>
          </p:grpSpPr>
          <p:pic>
            <p:nvPicPr>
              <p:cNvPr id="12" name="Picture 11">
                <a:extLst>
                  <a:ext uri="{FF2B5EF4-FFF2-40B4-BE49-F238E27FC236}">
                    <a16:creationId xmlns:a16="http://schemas.microsoft.com/office/drawing/2014/main" id="{3CB95386-0A6E-4427-B8C3-E3826A83435C}"/>
                  </a:ext>
                </a:extLst>
              </p:cNvPr>
              <p:cNvPicPr>
                <a:picLocks/>
              </p:cNvPicPr>
              <p:nvPr/>
            </p:nvPicPr>
            <p:blipFill>
              <a:blip r:embed="rId4"/>
              <a:stretch>
                <a:fillRect/>
              </a:stretch>
            </p:blipFill>
            <p:spPr>
              <a:xfrm>
                <a:off x="6386520" y="3412612"/>
                <a:ext cx="457200" cy="411480"/>
              </a:xfrm>
              <a:prstGeom prst="rect">
                <a:avLst/>
              </a:prstGeom>
              <a:grpFill/>
            </p:spPr>
          </p:pic>
          <p:pic>
            <p:nvPicPr>
              <p:cNvPr id="13" name="Picture 12">
                <a:extLst>
                  <a:ext uri="{FF2B5EF4-FFF2-40B4-BE49-F238E27FC236}">
                    <a16:creationId xmlns:a16="http://schemas.microsoft.com/office/drawing/2014/main" id="{70759A2B-9475-412F-B5B2-0772821A56B4}"/>
                  </a:ext>
                </a:extLst>
              </p:cNvPr>
              <p:cNvPicPr>
                <a:picLocks/>
              </p:cNvPicPr>
              <p:nvPr/>
            </p:nvPicPr>
            <p:blipFill>
              <a:blip r:embed="rId5"/>
              <a:stretch>
                <a:fillRect/>
              </a:stretch>
            </p:blipFill>
            <p:spPr>
              <a:xfrm>
                <a:off x="5901911" y="3846176"/>
                <a:ext cx="457200" cy="411480"/>
              </a:xfrm>
              <a:prstGeom prst="rect">
                <a:avLst/>
              </a:prstGeom>
              <a:grpFill/>
            </p:spPr>
          </p:pic>
          <p:pic>
            <p:nvPicPr>
              <p:cNvPr id="14" name="Picture 13">
                <a:extLst>
                  <a:ext uri="{FF2B5EF4-FFF2-40B4-BE49-F238E27FC236}">
                    <a16:creationId xmlns:a16="http://schemas.microsoft.com/office/drawing/2014/main" id="{32F93792-E6EB-4F0E-AAE2-65DF076644B2}"/>
                  </a:ext>
                </a:extLst>
              </p:cNvPr>
              <p:cNvPicPr>
                <a:picLocks/>
              </p:cNvPicPr>
              <p:nvPr/>
            </p:nvPicPr>
            <p:blipFill>
              <a:blip r:embed="rId6"/>
              <a:stretch>
                <a:fillRect/>
              </a:stretch>
            </p:blipFill>
            <p:spPr>
              <a:xfrm>
                <a:off x="6386520" y="3846176"/>
                <a:ext cx="457200" cy="411480"/>
              </a:xfrm>
              <a:prstGeom prst="rect">
                <a:avLst/>
              </a:prstGeom>
              <a:grpFill/>
            </p:spPr>
          </p:pic>
          <p:pic>
            <p:nvPicPr>
              <p:cNvPr id="15" name="Picture 14">
                <a:extLst>
                  <a:ext uri="{FF2B5EF4-FFF2-40B4-BE49-F238E27FC236}">
                    <a16:creationId xmlns:a16="http://schemas.microsoft.com/office/drawing/2014/main" id="{FC333C5D-4562-4503-89B2-974F9CE6A25F}"/>
                  </a:ext>
                </a:extLst>
              </p:cNvPr>
              <p:cNvPicPr>
                <a:picLocks/>
              </p:cNvPicPr>
              <p:nvPr/>
            </p:nvPicPr>
            <p:blipFill>
              <a:blip r:embed="rId7"/>
              <a:stretch>
                <a:fillRect/>
              </a:stretch>
            </p:blipFill>
            <p:spPr>
              <a:xfrm>
                <a:off x="5901911" y="3412612"/>
                <a:ext cx="457200" cy="411480"/>
              </a:xfrm>
              <a:prstGeom prst="rect">
                <a:avLst/>
              </a:prstGeom>
              <a:grpFill/>
            </p:spPr>
          </p:pic>
        </p:grpSp>
      </p:grpSp>
      <p:pic>
        <p:nvPicPr>
          <p:cNvPr id="16" name="Picture 2" descr="https://www.onmsft.com/wp-content/uploads/2017/09/Azure-1050x437.png.pagespeed.ce.UEo5r3u7ZS.png">
            <a:extLst>
              <a:ext uri="{FF2B5EF4-FFF2-40B4-BE49-F238E27FC236}">
                <a16:creationId xmlns:a16="http://schemas.microsoft.com/office/drawing/2014/main" id="{88236C32-4208-4B23-83B2-005E6FC1E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9031" y="2288034"/>
            <a:ext cx="870567" cy="362373"/>
          </a:xfrm>
          <a:prstGeom prst="rect">
            <a:avLst/>
          </a:prstGeom>
          <a:noFill/>
          <a:extLst>
            <a:ext uri="{909E8E84-426E-40DD-AFC4-6F175D3DCCD1}">
              <a14:hiddenFill xmlns:a14="http://schemas.microsoft.com/office/drawing/2010/main">
                <a:solidFill>
                  <a:srgbClr val="FFFFFF"/>
                </a:solidFill>
              </a14:hiddenFill>
            </a:ext>
          </a:extLst>
        </p:spPr>
      </p:pic>
      <p:pic>
        <p:nvPicPr>
          <p:cNvPr id="17" name="Shape 306" descr="User (computing)">
            <a:extLst>
              <a:ext uri="{FF2B5EF4-FFF2-40B4-BE49-F238E27FC236}">
                <a16:creationId xmlns:a16="http://schemas.microsoft.com/office/drawing/2014/main" id="{78049F77-4A46-4B39-90FB-F53EC1D9CD55}"/>
              </a:ext>
            </a:extLst>
          </p:cNvPr>
          <p:cNvPicPr preferRelativeResize="0"/>
          <p:nvPr/>
        </p:nvPicPr>
        <p:blipFill>
          <a:blip r:embed="rId9">
            <a:alphaModFix/>
          </a:blip>
          <a:stretch>
            <a:fillRect/>
          </a:stretch>
        </p:blipFill>
        <p:spPr>
          <a:xfrm>
            <a:off x="11039474" y="2540557"/>
            <a:ext cx="637465" cy="637465"/>
          </a:xfrm>
          <a:prstGeom prst="rect">
            <a:avLst/>
          </a:prstGeom>
          <a:noFill/>
          <a:ln>
            <a:noFill/>
          </a:ln>
        </p:spPr>
      </p:pic>
      <p:pic>
        <p:nvPicPr>
          <p:cNvPr id="18" name="Shape 306" descr="User (computing)">
            <a:extLst>
              <a:ext uri="{FF2B5EF4-FFF2-40B4-BE49-F238E27FC236}">
                <a16:creationId xmlns:a16="http://schemas.microsoft.com/office/drawing/2014/main" id="{9226B160-1E64-4141-B4FD-459CDE30A83F}"/>
              </a:ext>
            </a:extLst>
          </p:cNvPr>
          <p:cNvPicPr preferRelativeResize="0"/>
          <p:nvPr/>
        </p:nvPicPr>
        <p:blipFill>
          <a:blip r:embed="rId9">
            <a:alphaModFix/>
            <a:duotone>
              <a:prstClr val="black"/>
              <a:schemeClr val="accent3">
                <a:tint val="45000"/>
                <a:satMod val="400000"/>
              </a:schemeClr>
            </a:duotone>
          </a:blip>
          <a:stretch>
            <a:fillRect/>
          </a:stretch>
        </p:blipFill>
        <p:spPr>
          <a:xfrm>
            <a:off x="11093633" y="3513294"/>
            <a:ext cx="637465" cy="637465"/>
          </a:xfrm>
          <a:prstGeom prst="rect">
            <a:avLst/>
          </a:prstGeom>
          <a:noFill/>
          <a:ln>
            <a:noFill/>
          </a:ln>
        </p:spPr>
      </p:pic>
      <p:pic>
        <p:nvPicPr>
          <p:cNvPr id="19" name="Shape 306" descr="User (computing)">
            <a:extLst>
              <a:ext uri="{FF2B5EF4-FFF2-40B4-BE49-F238E27FC236}">
                <a16:creationId xmlns:a16="http://schemas.microsoft.com/office/drawing/2014/main" id="{AA6CA60A-EC7A-4EAA-BA08-EEC5C81580CE}"/>
              </a:ext>
            </a:extLst>
          </p:cNvPr>
          <p:cNvPicPr preferRelativeResize="0"/>
          <p:nvPr/>
        </p:nvPicPr>
        <p:blipFill>
          <a:blip r:embed="rId9">
            <a:alphaModFix/>
            <a:duotone>
              <a:prstClr val="black"/>
              <a:schemeClr val="accent2">
                <a:tint val="45000"/>
                <a:satMod val="400000"/>
              </a:schemeClr>
            </a:duotone>
          </a:blip>
          <a:stretch>
            <a:fillRect/>
          </a:stretch>
        </p:blipFill>
        <p:spPr>
          <a:xfrm>
            <a:off x="11093633" y="4569086"/>
            <a:ext cx="637465" cy="637465"/>
          </a:xfrm>
          <a:prstGeom prst="rect">
            <a:avLst/>
          </a:prstGeom>
          <a:noFill/>
          <a:ln>
            <a:noFill/>
          </a:ln>
        </p:spPr>
      </p:pic>
      <p:sp>
        <p:nvSpPr>
          <p:cNvPr id="20" name="Arrow: Left-Right 19">
            <a:extLst>
              <a:ext uri="{FF2B5EF4-FFF2-40B4-BE49-F238E27FC236}">
                <a16:creationId xmlns:a16="http://schemas.microsoft.com/office/drawing/2014/main" id="{02F8326D-E420-4F85-B127-82D6254E46C9}"/>
              </a:ext>
            </a:extLst>
          </p:cNvPr>
          <p:cNvSpPr/>
          <p:nvPr/>
        </p:nvSpPr>
        <p:spPr bwMode="auto">
          <a:xfrm>
            <a:off x="8025561" y="3742923"/>
            <a:ext cx="613275" cy="180754"/>
          </a:xfrm>
          <a:prstGeom prst="lef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E13EAE-05FD-4B37-8043-6057DC76FA88}"/>
              </a:ext>
            </a:extLst>
          </p:cNvPr>
          <p:cNvSpPr txBox="1"/>
          <p:nvPr/>
        </p:nvSpPr>
        <p:spPr>
          <a:xfrm>
            <a:off x="6022845" y="4335712"/>
            <a:ext cx="1549399"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solidFill>
                <a:latin typeface="Segoe UI Semibold" panose="020B0702040204020203" pitchFamily="34" charset="0"/>
                <a:cs typeface="Segoe UI Semibold" panose="020B0702040204020203" pitchFamily="34" charset="0"/>
              </a:rPr>
              <a:t>Azure Databricks</a:t>
            </a:r>
          </a:p>
        </p:txBody>
      </p:sp>
      <p:cxnSp>
        <p:nvCxnSpPr>
          <p:cNvPr id="25" name="Connector: Elbow 24">
            <a:extLst>
              <a:ext uri="{FF2B5EF4-FFF2-40B4-BE49-F238E27FC236}">
                <a16:creationId xmlns:a16="http://schemas.microsoft.com/office/drawing/2014/main" id="{1DA83FFA-FA93-461A-A3CF-C2CD08C5E583}"/>
              </a:ext>
            </a:extLst>
          </p:cNvPr>
          <p:cNvCxnSpPr>
            <a:cxnSpLocks/>
          </p:cNvCxnSpPr>
          <p:nvPr/>
        </p:nvCxnSpPr>
        <p:spPr>
          <a:xfrm flipV="1">
            <a:off x="9575670" y="2841905"/>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EACB205-61AD-409B-981C-4C41EB13D07A}"/>
              </a:ext>
            </a:extLst>
          </p:cNvPr>
          <p:cNvCxnSpPr>
            <a:cxnSpLocks/>
          </p:cNvCxnSpPr>
          <p:nvPr/>
        </p:nvCxnSpPr>
        <p:spPr>
          <a:xfrm>
            <a:off x="9576930" y="3846176"/>
            <a:ext cx="1463040" cy="1005840"/>
          </a:xfrm>
          <a:prstGeom prst="bentConnector3">
            <a:avLst>
              <a:gd name="adj1" fmla="val 7572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6815BF-87B1-464C-A69B-2CA27C5F93DE}"/>
              </a:ext>
            </a:extLst>
          </p:cNvPr>
          <p:cNvCxnSpPr>
            <a:cxnSpLocks/>
          </p:cNvCxnSpPr>
          <p:nvPr/>
        </p:nvCxnSpPr>
        <p:spPr>
          <a:xfrm>
            <a:off x="9522772" y="3847140"/>
            <a:ext cx="1463040" cy="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93519A-B9F6-439F-8010-610B7996F41D}"/>
              </a:ext>
            </a:extLst>
          </p:cNvPr>
          <p:cNvSpPr txBox="1"/>
          <p:nvPr/>
        </p:nvSpPr>
        <p:spPr>
          <a:xfrm>
            <a:off x="9473155" y="3548143"/>
            <a:ext cx="1199687" cy="433965"/>
          </a:xfrm>
          <a:prstGeom prst="rect">
            <a:avLst/>
          </a:prstGeom>
          <a:noFill/>
        </p:spPr>
        <p:txBody>
          <a:bodyPr wrap="none" lIns="182880" tIns="146304" rIns="182880" bIns="146304" rtlCol="0" anchor="ctr">
            <a:spAutoFit/>
          </a:bodyPr>
          <a:lstStyle/>
          <a:p>
            <a:pPr algn="ctr">
              <a:lnSpc>
                <a:spcPct val="90000"/>
              </a:lnSpc>
              <a:spcAft>
                <a:spcPts val="600"/>
              </a:spcAft>
            </a:pPr>
            <a:r>
              <a:rPr lang="en-US" sz="1000" dirty="0">
                <a:solidFill>
                  <a:schemeClr val="bg1"/>
                </a:solidFill>
                <a:latin typeface="Segoe UI" panose="020B0502040204020203" pitchFamily="34" charset="0"/>
                <a:cs typeface="Segoe UI" panose="020B0502040204020203" pitchFamily="34" charset="0"/>
              </a:rPr>
              <a:t>Authentication</a:t>
            </a:r>
          </a:p>
        </p:txBody>
      </p:sp>
    </p:spTree>
    <p:extLst>
      <p:ext uri="{BB962C8B-B14F-4D97-AF65-F5344CB8AC3E}">
        <p14:creationId xmlns:p14="http://schemas.microsoft.com/office/powerpoint/2010/main" val="9137868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EAB7-9FD5-4A66-AB8C-027E58331FCF}"/>
              </a:ext>
            </a:extLst>
          </p:cNvPr>
          <p:cNvSpPr>
            <a:spLocks noGrp="1"/>
          </p:cNvSpPr>
          <p:nvPr>
            <p:ph type="title"/>
          </p:nvPr>
        </p:nvSpPr>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Databricks Access Control</a:t>
            </a:r>
          </a:p>
        </p:txBody>
      </p:sp>
      <p:sp>
        <p:nvSpPr>
          <p:cNvPr id="12" name="Text Placeholder 11">
            <a:extLst>
              <a:ext uri="{FF2B5EF4-FFF2-40B4-BE49-F238E27FC236}">
                <a16:creationId xmlns:a16="http://schemas.microsoft.com/office/drawing/2014/main" id="{ABA3172D-6519-4B8C-8B16-AEE62E1FC137}"/>
              </a:ext>
            </a:extLst>
          </p:cNvPr>
          <p:cNvSpPr>
            <a:spLocks noGrp="1"/>
          </p:cNvSpPr>
          <p:nvPr>
            <p:ph type="body" sz="quarter" idx="11"/>
          </p:nvPr>
        </p:nvSpPr>
        <p:spPr>
          <a:xfrm>
            <a:off x="267684" y="963482"/>
            <a:ext cx="11655078" cy="461665"/>
          </a:xfrm>
        </p:spPr>
        <p:txBody>
          <a:bodyPr/>
          <a:lstStyle/>
          <a:p>
            <a:pPr algn="ctr"/>
            <a:r>
              <a:rPr lang="en-US" sz="2000" dirty="0"/>
              <a:t>Access control can be defined at the user level via the Admin Console</a:t>
            </a:r>
          </a:p>
        </p:txBody>
      </p:sp>
      <p:cxnSp>
        <p:nvCxnSpPr>
          <p:cNvPr id="4" name="Straight Arrow Connector 3">
            <a:extLst>
              <a:ext uri="{FF2B5EF4-FFF2-40B4-BE49-F238E27FC236}">
                <a16:creationId xmlns:a16="http://schemas.microsoft.com/office/drawing/2014/main" id="{1500AA40-7212-448F-89F7-D9A008912FEA}"/>
              </a:ext>
            </a:extLst>
          </p:cNvPr>
          <p:cNvCxnSpPr>
            <a:cxnSpLocks/>
          </p:cNvCxnSpPr>
          <p:nvPr/>
        </p:nvCxnSpPr>
        <p:spPr>
          <a:xfrm flipV="1">
            <a:off x="2268228" y="2330244"/>
            <a:ext cx="1345128" cy="1249146"/>
          </a:xfrm>
          <a:prstGeom prst="straightConnector1">
            <a:avLst/>
          </a:prstGeom>
          <a:ln>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0098AC9-3977-4CF5-9D9A-EBF5D012F4C8}"/>
              </a:ext>
            </a:extLst>
          </p:cNvPr>
          <p:cNvCxnSpPr>
            <a:cxnSpLocks/>
          </p:cNvCxnSpPr>
          <p:nvPr/>
        </p:nvCxnSpPr>
        <p:spPr>
          <a:xfrm>
            <a:off x="2268228" y="4502720"/>
            <a:ext cx="1345128" cy="1249147"/>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3C8572D5-34E9-4ABC-B534-57ACBF14EE53}"/>
              </a:ext>
            </a:extLst>
          </p:cNvPr>
          <p:cNvSpPr/>
          <p:nvPr/>
        </p:nvSpPr>
        <p:spPr bwMode="auto">
          <a:xfrm flipH="1" flipV="1">
            <a:off x="2234382" y="4613330"/>
            <a:ext cx="1371600" cy="118872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ight Triangle 6">
            <a:extLst>
              <a:ext uri="{FF2B5EF4-FFF2-40B4-BE49-F238E27FC236}">
                <a16:creationId xmlns:a16="http://schemas.microsoft.com/office/drawing/2014/main" id="{D6FC7167-E406-4FD9-89DC-6414C9FD109B}"/>
              </a:ext>
            </a:extLst>
          </p:cNvPr>
          <p:cNvSpPr/>
          <p:nvPr/>
        </p:nvSpPr>
        <p:spPr bwMode="auto">
          <a:xfrm flipH="1">
            <a:off x="2234382" y="2314737"/>
            <a:ext cx="1371600" cy="1280160"/>
          </a:xfrm>
          <a:prstGeom prst="rtTriangl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6AC07B-D2D8-42BB-BF41-D50381BB6DCA}"/>
              </a:ext>
            </a:extLst>
          </p:cNvPr>
          <p:cNvSpPr/>
          <p:nvPr/>
        </p:nvSpPr>
        <p:spPr bwMode="auto">
          <a:xfrm>
            <a:off x="2234382" y="3579390"/>
            <a:ext cx="1371600" cy="103394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D19C2208-F9A2-4436-913D-226FEF75E76E}"/>
              </a:ext>
            </a:extLst>
          </p:cNvPr>
          <p:cNvGraphicFramePr>
            <a:graphicFrameLocks noGrp="1"/>
          </p:cNvGraphicFramePr>
          <p:nvPr>
            <p:extLst/>
          </p:nvPr>
        </p:nvGraphicFramePr>
        <p:xfrm>
          <a:off x="3605982" y="2330244"/>
          <a:ext cx="7978876" cy="3474721"/>
        </p:xfrm>
        <a:graphic>
          <a:graphicData uri="http://schemas.openxmlformats.org/drawingml/2006/table">
            <a:tbl>
              <a:tblPr firstRow="1" bandRow="1">
                <a:tableStyleId>{3B4B98B0-60AC-42C2-AFA5-B58CD77FA1E5}</a:tableStyleId>
              </a:tblPr>
              <a:tblGrid>
                <a:gridCol w="2312545">
                  <a:extLst>
                    <a:ext uri="{9D8B030D-6E8A-4147-A177-3AD203B41FA5}">
                      <a16:colId xmlns:a16="http://schemas.microsoft.com/office/drawing/2014/main" val="1962909920"/>
                    </a:ext>
                  </a:extLst>
                </a:gridCol>
                <a:gridCol w="5666331">
                  <a:extLst>
                    <a:ext uri="{9D8B030D-6E8A-4147-A177-3AD203B41FA5}">
                      <a16:colId xmlns:a16="http://schemas.microsoft.com/office/drawing/2014/main" val="1826896876"/>
                    </a:ext>
                  </a:extLst>
                </a:gridCol>
              </a:tblGrid>
              <a:tr h="715741">
                <a:tc>
                  <a:txBody>
                    <a:bodyPr/>
                    <a:lstStyle/>
                    <a:p>
                      <a:r>
                        <a:rPr lang="en-US" sz="1600" b="0" dirty="0">
                          <a:latin typeface="+mn-lt"/>
                        </a:rPr>
                        <a:t>Workspace Access Control</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1600" b="0" kern="1200" dirty="0">
                          <a:effectLst/>
                          <a:latin typeface="+mn-lt"/>
                        </a:rPr>
                        <a:t>Defines who can who can view, edit, and run notebooks in their workspace</a:t>
                      </a:r>
                      <a:endParaRPr lang="en-US" sz="1600" b="0" dirty="0">
                        <a:solidFill>
                          <a:schemeClr val="accent6">
                            <a:lumMod val="50000"/>
                          </a:schemeClr>
                        </a:solidFill>
                        <a:latin typeface="+mn-lt"/>
                      </a:endParaRPr>
                    </a:p>
                  </a:txBody>
                  <a:tcPr anchor="ctr">
                    <a:lnL>
                      <a:noFill/>
                    </a:lnL>
                    <a:lnR>
                      <a:noFill/>
                    </a:lnR>
                    <a:lnT w="12700" cap="flat" cmpd="sng" algn="ctr">
                      <a:solidFill>
                        <a:schemeClr val="bg2">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6523093"/>
                  </a:ext>
                </a:extLst>
              </a:tr>
              <a:tr h="1327498">
                <a:tc>
                  <a:txBody>
                    <a:bodyPr/>
                    <a:lstStyle/>
                    <a:p>
                      <a:r>
                        <a:rPr lang="en-US" sz="1600" dirty="0">
                          <a:latin typeface="+mn-lt"/>
                        </a:rPr>
                        <a:t>Cluster Access Control</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tc>
                  <a:txBody>
                    <a:bodyPr/>
                    <a:lstStyle/>
                    <a:p>
                      <a:r>
                        <a:rPr lang="en-US" sz="1600" dirty="0">
                          <a:latin typeface="+mn-lt"/>
                        </a:rPr>
                        <a:t>Allows users to who can attach to, restart, and manage (resize/delete) clusters.</a:t>
                      </a:r>
                      <a:br>
                        <a:rPr lang="en-US" sz="1600" dirty="0">
                          <a:latin typeface="+mn-lt"/>
                        </a:rPr>
                      </a:br>
                      <a:endParaRPr lang="en-US" sz="1600" dirty="0">
                        <a:latin typeface="+mn-lt"/>
                      </a:endParaRPr>
                    </a:p>
                    <a:p>
                      <a:r>
                        <a:rPr lang="en-US" sz="1600" dirty="0">
                          <a:latin typeface="+mn-lt"/>
                        </a:rPr>
                        <a:t>Allows Admins to specify which users have permissions to create clusters</a:t>
                      </a:r>
                      <a:endParaRPr lang="en-US" sz="1600" dirty="0">
                        <a:solidFill>
                          <a:schemeClr val="accent6">
                            <a:lumMod val="50000"/>
                          </a:schemeClr>
                        </a:solidFill>
                        <a:latin typeface="+mn-lt"/>
                      </a:endParaRPr>
                    </a:p>
                  </a:txBody>
                  <a:tcPr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5022233"/>
                  </a:ext>
                </a:extLst>
              </a:tr>
              <a:tr h="715741">
                <a:tc>
                  <a:txBody>
                    <a:bodyPr/>
                    <a:lstStyle/>
                    <a:p>
                      <a:r>
                        <a:rPr lang="en-US" sz="1600" dirty="0">
                          <a:latin typeface="+mn-lt"/>
                        </a:rPr>
                        <a:t>Jobs Access Control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r>
                        <a:rPr lang="en-US" sz="1600" kern="1200" dirty="0">
                          <a:effectLst/>
                          <a:latin typeface="+mn-lt"/>
                        </a:rPr>
                        <a:t>Allows owners of a job to control who can view job results or manage runs of a job (run now/cancel)</a:t>
                      </a:r>
                      <a:endParaRPr lang="en-US" sz="1600" dirty="0">
                        <a:solidFill>
                          <a:schemeClr val="accent6">
                            <a:lumMod val="50000"/>
                          </a:schemeClr>
                        </a:solidFill>
                        <a:latin typeface="+mn-lt"/>
                      </a:endParaRP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47571739"/>
                  </a:ext>
                </a:extLst>
              </a:tr>
              <a:tr h="715741">
                <a:tc>
                  <a:txBody>
                    <a:bodyPr/>
                    <a:lstStyle/>
                    <a:p>
                      <a:r>
                        <a:rPr lang="en-US" sz="1600" dirty="0">
                          <a:latin typeface="+mn-lt"/>
                        </a:rPr>
                        <a:t>REST API Tokens</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dirty="0">
                          <a:effectLst/>
                          <a:latin typeface="+mn-lt"/>
                        </a:rPr>
                        <a:t>Allows users to use personal access tokens instead of passwords to access the Databricks REST API</a:t>
                      </a:r>
                      <a:endParaRPr lang="en-US" sz="1600" dirty="0">
                        <a:solidFill>
                          <a:schemeClr val="accent6">
                            <a:lumMod val="50000"/>
                          </a:schemeClr>
                        </a:solidFill>
                        <a:latin typeface="+mn-lt"/>
                      </a:endParaRPr>
                    </a:p>
                  </a:txBody>
                  <a:tcPr anchor="ctr">
                    <a:lnL>
                      <a:noFill/>
                    </a:lnL>
                    <a:lnR>
                      <a:noFill/>
                    </a:lnR>
                    <a:lnT>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267479"/>
                  </a:ext>
                </a:extLst>
              </a:tr>
            </a:tbl>
          </a:graphicData>
        </a:graphic>
      </p:graphicFrame>
      <p:sp>
        <p:nvSpPr>
          <p:cNvPr id="10" name="Rectangle 9">
            <a:extLst>
              <a:ext uri="{FF2B5EF4-FFF2-40B4-BE49-F238E27FC236}">
                <a16:creationId xmlns:a16="http://schemas.microsoft.com/office/drawing/2014/main" id="{53527327-FB2C-49D1-AC83-FA710C238FC3}"/>
              </a:ext>
            </a:extLst>
          </p:cNvPr>
          <p:cNvSpPr/>
          <p:nvPr/>
        </p:nvSpPr>
        <p:spPr>
          <a:xfrm>
            <a:off x="970058" y="3600062"/>
            <a:ext cx="1264323" cy="1005840"/>
          </a:xfrm>
          <a:prstGeom prst="rect">
            <a:avLst/>
          </a:prstGeom>
          <a:solidFill>
            <a:srgbClr val="0070C0"/>
          </a:solidFill>
          <a:ln>
            <a:noFill/>
          </a:ln>
        </p:spPr>
        <p:txBody>
          <a:bodyPr wrap="square" anchor="ctr">
            <a:spAutoFit/>
          </a:bodyPr>
          <a:lstStyle/>
          <a:p>
            <a:r>
              <a:rPr lang="en-US" dirty="0">
                <a:solidFill>
                  <a:schemeClr val="bg1"/>
                </a:solidFill>
              </a:rPr>
              <a:t>Databricks Access </a:t>
            </a:r>
          </a:p>
          <a:p>
            <a:r>
              <a:rPr lang="en-US" dirty="0">
                <a:solidFill>
                  <a:schemeClr val="bg1"/>
                </a:solidFill>
              </a:rPr>
              <a:t>Control</a:t>
            </a:r>
          </a:p>
        </p:txBody>
      </p:sp>
      <p:sp>
        <p:nvSpPr>
          <p:cNvPr id="11" name="TextBox 10">
            <a:extLst>
              <a:ext uri="{FF2B5EF4-FFF2-40B4-BE49-F238E27FC236}">
                <a16:creationId xmlns:a16="http://schemas.microsoft.com/office/drawing/2014/main" id="{AF7BE99D-91C2-4D78-BDA1-23B6EEB9EE9C}"/>
              </a:ext>
            </a:extLst>
          </p:cNvPr>
          <p:cNvSpPr txBox="1"/>
          <p:nvPr/>
        </p:nvSpPr>
        <p:spPr>
          <a:xfrm>
            <a:off x="4074071" y="1813179"/>
            <a:ext cx="70353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Access Control can be defined for Workspaces, Clusters, Jobs and REST APIs</a:t>
            </a:r>
          </a:p>
        </p:txBody>
      </p:sp>
    </p:spTree>
    <p:extLst>
      <p:ext uri="{BB962C8B-B14F-4D97-AF65-F5344CB8AC3E}">
        <p14:creationId xmlns:p14="http://schemas.microsoft.com/office/powerpoint/2010/main" val="98382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DF6-0215-4815-94F2-4C113CDE1996}"/>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 Core ARTIFACTS</a:t>
            </a:r>
          </a:p>
        </p:txBody>
      </p:sp>
      <p:grpSp>
        <p:nvGrpSpPr>
          <p:cNvPr id="43" name="Group 42">
            <a:extLst>
              <a:ext uri="{FF2B5EF4-FFF2-40B4-BE49-F238E27FC236}">
                <a16:creationId xmlns:a16="http://schemas.microsoft.com/office/drawing/2014/main" id="{AE5C7B45-068E-42BE-A21E-AC43DD6BA531}"/>
              </a:ext>
            </a:extLst>
          </p:cNvPr>
          <p:cNvGrpSpPr/>
          <p:nvPr/>
        </p:nvGrpSpPr>
        <p:grpSpPr>
          <a:xfrm>
            <a:off x="2570811" y="1469524"/>
            <a:ext cx="7491454" cy="4320807"/>
            <a:chOff x="2109634" y="1755771"/>
            <a:chExt cx="7491454" cy="4320807"/>
          </a:xfrm>
        </p:grpSpPr>
        <p:grpSp>
          <p:nvGrpSpPr>
            <p:cNvPr id="23" name="Group 22">
              <a:extLst>
                <a:ext uri="{FF2B5EF4-FFF2-40B4-BE49-F238E27FC236}">
                  <a16:creationId xmlns:a16="http://schemas.microsoft.com/office/drawing/2014/main" id="{17D2198D-1519-4C32-A77E-B369104B776D}"/>
                </a:ext>
              </a:extLst>
            </p:cNvPr>
            <p:cNvGrpSpPr/>
            <p:nvPr/>
          </p:nvGrpSpPr>
          <p:grpSpPr>
            <a:xfrm>
              <a:off x="2109634" y="2833647"/>
              <a:ext cx="1812898" cy="1011803"/>
              <a:chOff x="2109634" y="2571254"/>
              <a:chExt cx="1812898" cy="1011803"/>
            </a:xfrm>
          </p:grpSpPr>
          <p:sp>
            <p:nvSpPr>
              <p:cNvPr id="6" name="Rectangle: Rounded Corners 5">
                <a:extLst>
                  <a:ext uri="{FF2B5EF4-FFF2-40B4-BE49-F238E27FC236}">
                    <a16:creationId xmlns:a16="http://schemas.microsoft.com/office/drawing/2014/main" id="{19717505-D8F8-40AF-B905-5C59531BB3F1}"/>
                  </a:ext>
                </a:extLst>
              </p:cNvPr>
              <p:cNvSpPr/>
              <p:nvPr/>
            </p:nvSpPr>
            <p:spPr bwMode="auto">
              <a:xfrm>
                <a:off x="2109634"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Libraries</a:t>
                </a:r>
              </a:p>
            </p:txBody>
          </p:sp>
          <p:pic>
            <p:nvPicPr>
              <p:cNvPr id="10244" name="Picture 4" descr="Image result for Library Icon">
                <a:extLst>
                  <a:ext uri="{FF2B5EF4-FFF2-40B4-BE49-F238E27FC236}">
                    <a16:creationId xmlns:a16="http://schemas.microsoft.com/office/drawing/2014/main" id="{8BA9D34D-8C95-4BF8-992B-F350A7B5BC4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0971" y="3039912"/>
                <a:ext cx="530224" cy="530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159F7594-029D-4547-B451-3085892002F6}"/>
                </a:ext>
              </a:extLst>
            </p:cNvPr>
            <p:cNvGrpSpPr/>
            <p:nvPr/>
          </p:nvGrpSpPr>
          <p:grpSpPr>
            <a:xfrm>
              <a:off x="2109634" y="5041127"/>
              <a:ext cx="1812898" cy="1011803"/>
              <a:chOff x="2109634" y="4997727"/>
              <a:chExt cx="1812898" cy="1011803"/>
            </a:xfrm>
          </p:grpSpPr>
          <p:sp>
            <p:nvSpPr>
              <p:cNvPr id="9" name="Rectangle: Rounded Corners 8">
                <a:extLst>
                  <a:ext uri="{FF2B5EF4-FFF2-40B4-BE49-F238E27FC236}">
                    <a16:creationId xmlns:a16="http://schemas.microsoft.com/office/drawing/2014/main" id="{164CAD61-F130-44BC-AD9C-5B566F0D93F2}"/>
                  </a:ext>
                </a:extLst>
              </p:cNvPr>
              <p:cNvSpPr/>
              <p:nvPr/>
            </p:nvSpPr>
            <p:spPr bwMode="auto">
              <a:xfrm>
                <a:off x="2109634" y="4997727"/>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Jobs</a:t>
                </a:r>
              </a:p>
            </p:txBody>
          </p:sp>
          <p:pic>
            <p:nvPicPr>
              <p:cNvPr id="10246" name="Picture 6" descr="Image result for Jobs icon">
                <a:extLst>
                  <a:ext uri="{FF2B5EF4-FFF2-40B4-BE49-F238E27FC236}">
                    <a16:creationId xmlns:a16="http://schemas.microsoft.com/office/drawing/2014/main" id="{9C0ACB7D-4C4A-4F92-9E59-B2090CC483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8810" y="5527277"/>
                <a:ext cx="434547" cy="4345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01EC156-90FC-4BE5-B1CB-0C6B92C2F381}"/>
                </a:ext>
              </a:extLst>
            </p:cNvPr>
            <p:cNvGrpSpPr/>
            <p:nvPr/>
          </p:nvGrpSpPr>
          <p:grpSpPr>
            <a:xfrm>
              <a:off x="5069775" y="1755771"/>
              <a:ext cx="1812898" cy="1011803"/>
              <a:chOff x="5112688" y="1776938"/>
              <a:chExt cx="1812898" cy="1011803"/>
            </a:xfrm>
          </p:grpSpPr>
          <p:sp>
            <p:nvSpPr>
              <p:cNvPr id="7" name="Rectangle: Rounded Corners 6">
                <a:extLst>
                  <a:ext uri="{FF2B5EF4-FFF2-40B4-BE49-F238E27FC236}">
                    <a16:creationId xmlns:a16="http://schemas.microsoft.com/office/drawing/2014/main" id="{EF8356AA-389C-45BD-BAAB-72927825CB9D}"/>
                  </a:ext>
                </a:extLst>
              </p:cNvPr>
              <p:cNvSpPr/>
              <p:nvPr/>
            </p:nvSpPr>
            <p:spPr bwMode="auto">
              <a:xfrm>
                <a:off x="5112688" y="1776938"/>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Clusters</a:t>
                </a:r>
              </a:p>
            </p:txBody>
          </p:sp>
          <p:pic>
            <p:nvPicPr>
              <p:cNvPr id="10248" name="Picture 8" descr="http://www.pvhc.net/img117/vgrtpziemvqlakyhofwc.png">
                <a:extLst>
                  <a:ext uri="{FF2B5EF4-FFF2-40B4-BE49-F238E27FC236}">
                    <a16:creationId xmlns:a16="http://schemas.microsoft.com/office/drawing/2014/main" id="{CB3D61D8-56B5-4BA5-B3B3-8E2F583601B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88304" y="2259777"/>
                <a:ext cx="461666"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2CD23BA1-A373-49F4-8B65-628554CFDDDC}"/>
                </a:ext>
              </a:extLst>
            </p:cNvPr>
            <p:cNvGrpSpPr/>
            <p:nvPr/>
          </p:nvGrpSpPr>
          <p:grpSpPr>
            <a:xfrm>
              <a:off x="7788190" y="2833647"/>
              <a:ext cx="1812898" cy="1011803"/>
              <a:chOff x="7788190" y="2571254"/>
              <a:chExt cx="1812898" cy="1011803"/>
            </a:xfrm>
          </p:grpSpPr>
          <p:sp>
            <p:nvSpPr>
              <p:cNvPr id="8" name="Rectangle: Rounded Corners 7">
                <a:extLst>
                  <a:ext uri="{FF2B5EF4-FFF2-40B4-BE49-F238E27FC236}">
                    <a16:creationId xmlns:a16="http://schemas.microsoft.com/office/drawing/2014/main" id="{3F702C25-9422-48ED-83DD-A7ECCA2F39D2}"/>
                  </a:ext>
                </a:extLst>
              </p:cNvPr>
              <p:cNvSpPr/>
              <p:nvPr/>
            </p:nvSpPr>
            <p:spPr bwMode="auto">
              <a:xfrm>
                <a:off x="7788190" y="2571254"/>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Workspaces</a:t>
                </a:r>
              </a:p>
            </p:txBody>
          </p:sp>
          <p:pic>
            <p:nvPicPr>
              <p:cNvPr id="13" name="Picture 12">
                <a:extLst>
                  <a:ext uri="{FF2B5EF4-FFF2-40B4-BE49-F238E27FC236}">
                    <a16:creationId xmlns:a16="http://schemas.microsoft.com/office/drawing/2014/main" id="{6C8FF424-274F-434B-BBDD-AC84CACF1CC6}"/>
                  </a:ext>
                </a:extLst>
              </p:cNvPr>
              <p:cNvPicPr>
                <a:picLocks noChangeAspect="1"/>
              </p:cNvPicPr>
              <p:nvPr/>
            </p:nvPicPr>
            <p:blipFill>
              <a:blip r:embed="rId6">
                <a:duotone>
                  <a:prstClr val="black"/>
                  <a:schemeClr val="accent1">
                    <a:tint val="45000"/>
                    <a:satMod val="400000"/>
                  </a:schemeClr>
                </a:duotone>
              </a:blip>
              <a:stretch>
                <a:fillRect/>
              </a:stretch>
            </p:blipFill>
            <p:spPr>
              <a:xfrm>
                <a:off x="8396740" y="3074191"/>
                <a:ext cx="595799" cy="461666"/>
              </a:xfrm>
              <a:prstGeom prst="rect">
                <a:avLst/>
              </a:prstGeom>
            </p:spPr>
          </p:pic>
        </p:grpSp>
        <p:grpSp>
          <p:nvGrpSpPr>
            <p:cNvPr id="15" name="Group 14">
              <a:extLst>
                <a:ext uri="{FF2B5EF4-FFF2-40B4-BE49-F238E27FC236}">
                  <a16:creationId xmlns:a16="http://schemas.microsoft.com/office/drawing/2014/main" id="{A3C0D53A-3F89-40CC-AE40-03A947880CA1}"/>
                </a:ext>
              </a:extLst>
            </p:cNvPr>
            <p:cNvGrpSpPr/>
            <p:nvPr/>
          </p:nvGrpSpPr>
          <p:grpSpPr>
            <a:xfrm>
              <a:off x="7788190" y="5064775"/>
              <a:ext cx="1812898" cy="1011803"/>
              <a:chOff x="7764173" y="5054506"/>
              <a:chExt cx="1812898" cy="1011803"/>
            </a:xfrm>
          </p:grpSpPr>
          <p:sp>
            <p:nvSpPr>
              <p:cNvPr id="10" name="Rectangle: Rounded Corners 9">
                <a:extLst>
                  <a:ext uri="{FF2B5EF4-FFF2-40B4-BE49-F238E27FC236}">
                    <a16:creationId xmlns:a16="http://schemas.microsoft.com/office/drawing/2014/main" id="{34BF1CA6-D5AE-44C9-98BB-E9FF9810CECD}"/>
                  </a:ext>
                </a:extLst>
              </p:cNvPr>
              <p:cNvSpPr/>
              <p:nvPr/>
            </p:nvSpPr>
            <p:spPr bwMode="auto">
              <a:xfrm>
                <a:off x="7764173" y="5054506"/>
                <a:ext cx="1812898" cy="101180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Notebooks</a:t>
                </a:r>
              </a:p>
            </p:txBody>
          </p:sp>
          <p:pic>
            <p:nvPicPr>
              <p:cNvPr id="10252" name="Picture 12" descr="Image result for Spark Notebooks icon">
                <a:extLst>
                  <a:ext uri="{FF2B5EF4-FFF2-40B4-BE49-F238E27FC236}">
                    <a16:creationId xmlns:a16="http://schemas.microsoft.com/office/drawing/2014/main" id="{88C639F0-1054-49AE-BB60-1699EF237E89}"/>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420319" y="5598210"/>
                <a:ext cx="548640" cy="2926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Connector 16">
              <a:extLst>
                <a:ext uri="{FF2B5EF4-FFF2-40B4-BE49-F238E27FC236}">
                  <a16:creationId xmlns:a16="http://schemas.microsoft.com/office/drawing/2014/main" id="{E909559C-5C04-4C16-9F10-A8829182164D}"/>
                </a:ext>
              </a:extLst>
            </p:cNvPr>
            <p:cNvCxnSpPr>
              <a:cxnSpLocks/>
              <a:stCxn id="6" idx="3"/>
              <a:endCxn id="32" idx="1"/>
            </p:cNvCxnSpPr>
            <p:nvPr/>
          </p:nvCxnSpPr>
          <p:spPr>
            <a:xfrm>
              <a:off x="3922532" y="3339549"/>
              <a:ext cx="1114451"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72ABA-3BF7-48DC-BCE6-04F44427FA3C}"/>
                </a:ext>
              </a:extLst>
            </p:cNvPr>
            <p:cNvCxnSpPr>
              <a:cxnSpLocks/>
              <a:stCxn id="7" idx="2"/>
              <a:endCxn id="32" idx="0"/>
            </p:cNvCxnSpPr>
            <p:nvPr/>
          </p:nvCxnSpPr>
          <p:spPr>
            <a:xfrm>
              <a:off x="5976224" y="2767574"/>
              <a:ext cx="14305" cy="1168322"/>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775561-0554-4F20-B6C2-0A7A8300ABBF}"/>
                </a:ext>
              </a:extLst>
            </p:cNvPr>
            <p:cNvCxnSpPr>
              <a:cxnSpLocks/>
              <a:stCxn id="9" idx="3"/>
              <a:endCxn id="32" idx="3"/>
            </p:cNvCxnSpPr>
            <p:nvPr/>
          </p:nvCxnSpPr>
          <p:spPr>
            <a:xfrm flipV="1">
              <a:off x="3922532" y="4879270"/>
              <a:ext cx="1114451" cy="667759"/>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21201D-42F7-495F-A525-23C61744119F}"/>
                </a:ext>
              </a:extLst>
            </p:cNvPr>
            <p:cNvCxnSpPr>
              <a:cxnSpLocks/>
              <a:stCxn id="8" idx="1"/>
              <a:endCxn id="32" idx="7"/>
            </p:cNvCxnSpPr>
            <p:nvPr/>
          </p:nvCxnSpPr>
          <p:spPr>
            <a:xfrm flipH="1">
              <a:off x="6944074" y="3339549"/>
              <a:ext cx="844116" cy="758204"/>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42B2309-050B-444B-B3E3-F8960D842A4C}"/>
                </a:ext>
              </a:extLst>
            </p:cNvPr>
            <p:cNvCxnSpPr>
              <a:cxnSpLocks/>
              <a:stCxn id="10" idx="1"/>
              <a:endCxn id="32" idx="5"/>
            </p:cNvCxnSpPr>
            <p:nvPr/>
          </p:nvCxnSpPr>
          <p:spPr>
            <a:xfrm flipH="1" flipV="1">
              <a:off x="6944074" y="4879270"/>
              <a:ext cx="844116" cy="691407"/>
            </a:xfrm>
            <a:prstGeom prst="line">
              <a:avLst/>
            </a:prstGeom>
            <a:ln w="28575">
              <a:solidFill>
                <a:srgbClr val="FF993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57BE93E-8FFB-4C69-988B-FE3A386E5BEB}"/>
                </a:ext>
              </a:extLst>
            </p:cNvPr>
            <p:cNvSpPr/>
            <p:nvPr/>
          </p:nvSpPr>
          <p:spPr bwMode="auto">
            <a:xfrm>
              <a:off x="4642012" y="3935896"/>
              <a:ext cx="2697033" cy="1105231"/>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solidFill>
                  <a:latin typeface="+mj-lt"/>
                  <a:ea typeface="Segoe UI" pitchFamily="34" charset="0"/>
                  <a:cs typeface="Segoe UI" pitchFamily="34" charset="0"/>
                </a:rPr>
                <a:t>Azure Databricks</a:t>
              </a:r>
            </a:p>
          </p:txBody>
        </p:sp>
      </p:grpSp>
    </p:spTree>
    <p:extLst>
      <p:ext uri="{BB962C8B-B14F-4D97-AF65-F5344CB8AC3E}">
        <p14:creationId xmlns:p14="http://schemas.microsoft.com/office/powerpoint/2010/main" val="17449164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mn-ea"/>
                <a:cs typeface="Segoe UI" panose="020B0502040204020203" pitchFamily="34" charset="0"/>
              </a:rPr>
              <a:t>Databricks</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Databricks</a:t>
            </a: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524182" y="235807"/>
            <a:ext cx="9859116" cy="1108608"/>
          </a:xfrm>
        </p:spPr>
        <p:txBody>
          <a:bodyPr/>
          <a:lstStyle/>
          <a:p>
            <a:r>
              <a:rPr lang="en-US" sz="6000" dirty="0"/>
              <a:t>Wrapping Up</a:t>
            </a:r>
          </a:p>
        </p:txBody>
      </p:sp>
      <p:pic>
        <p:nvPicPr>
          <p:cNvPr id="5" name="Picture 4">
            <a:extLst>
              <a:ext uri="{FF2B5EF4-FFF2-40B4-BE49-F238E27FC236}">
                <a16:creationId xmlns:a16="http://schemas.microsoft.com/office/drawing/2014/main" id="{B665D382-EBA3-4321-B68D-3EA2F0B9EDAA}"/>
              </a:ext>
            </a:extLst>
          </p:cNvPr>
          <p:cNvPicPr>
            <a:picLocks noChangeAspect="1"/>
          </p:cNvPicPr>
          <p:nvPr/>
        </p:nvPicPr>
        <p:blipFill>
          <a:blip r:embed="rId3"/>
          <a:stretch>
            <a:fillRect/>
          </a:stretch>
        </p:blipFill>
        <p:spPr>
          <a:xfrm>
            <a:off x="2919896" y="1721501"/>
            <a:ext cx="5662042" cy="4200167"/>
          </a:xfrm>
          <a:prstGeom prst="rect">
            <a:avLst/>
          </a:prstGeom>
        </p:spPr>
      </p:pic>
    </p:spTree>
    <p:extLst>
      <p:ext uri="{BB962C8B-B14F-4D97-AF65-F5344CB8AC3E}">
        <p14:creationId xmlns:p14="http://schemas.microsoft.com/office/powerpoint/2010/main" val="565839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BC02CB-68A8-4A6F-A0CC-39A8F7E45EC7}"/>
              </a:ext>
            </a:extLst>
          </p:cNvPr>
          <p:cNvPicPr>
            <a:picLocks noChangeAspect="1"/>
          </p:cNvPicPr>
          <p:nvPr/>
        </p:nvPicPr>
        <p:blipFill>
          <a:blip r:embed="rId3"/>
          <a:stretch>
            <a:fillRect/>
          </a:stretch>
        </p:blipFill>
        <p:spPr>
          <a:xfrm>
            <a:off x="2307189" y="1432813"/>
            <a:ext cx="8174936" cy="5001543"/>
          </a:xfrm>
          <a:prstGeom prst="rect">
            <a:avLst/>
          </a:prstGeom>
        </p:spPr>
      </p:pic>
      <p:sp>
        <p:nvSpPr>
          <p:cNvPr id="10" name="Rectangle: Rounded Corners 9">
            <a:extLst>
              <a:ext uri="{FF2B5EF4-FFF2-40B4-BE49-F238E27FC236}">
                <a16:creationId xmlns:a16="http://schemas.microsoft.com/office/drawing/2014/main" id="{65FC15E8-1A34-4586-B399-FFDACF153331}"/>
              </a:ext>
            </a:extLst>
          </p:cNvPr>
          <p:cNvSpPr/>
          <p:nvPr/>
        </p:nvSpPr>
        <p:spPr bwMode="auto">
          <a:xfrm>
            <a:off x="3996857" y="3363985"/>
            <a:ext cx="5239421" cy="2499919"/>
          </a:xfrm>
          <a:prstGeom prst="roundRect">
            <a:avLst/>
          </a:prstGeom>
          <a:solidFill>
            <a:schemeClr val="tx2">
              <a:lumMod val="20000"/>
              <a:lumOff val="80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achine learning logo">
            <a:extLst>
              <a:ext uri="{FF2B5EF4-FFF2-40B4-BE49-F238E27FC236}">
                <a16:creationId xmlns:a16="http://schemas.microsoft.com/office/drawing/2014/main" id="{D7D90997-1321-4CF0-BDAD-BF614E64F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976" y="4178037"/>
            <a:ext cx="1375445" cy="7221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g data logo">
            <a:extLst>
              <a:ext uri="{FF2B5EF4-FFF2-40B4-BE49-F238E27FC236}">
                <a16:creationId xmlns:a16="http://schemas.microsoft.com/office/drawing/2014/main" id="{EE0EDC7B-024D-4E6B-B632-2F79495BB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7053" y="4349927"/>
            <a:ext cx="1076677" cy="572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9796E8-5D2C-4448-861A-7CD9F6202497}"/>
              </a:ext>
            </a:extLst>
          </p:cNvPr>
          <p:cNvSpPr txBox="1"/>
          <p:nvPr/>
        </p:nvSpPr>
        <p:spPr>
          <a:xfrm>
            <a:off x="5271278" y="3925248"/>
            <a:ext cx="148822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0070C0"/>
                </a:solidFill>
              </a:rPr>
              <a:t>Big Data</a:t>
            </a:r>
          </a:p>
        </p:txBody>
      </p:sp>
      <p:sp>
        <p:nvSpPr>
          <p:cNvPr id="11" name="Rectangle 10">
            <a:extLst>
              <a:ext uri="{FF2B5EF4-FFF2-40B4-BE49-F238E27FC236}">
                <a16:creationId xmlns:a16="http://schemas.microsoft.com/office/drawing/2014/main" id="{31E19C55-343C-4603-87A3-69436244EE7B}"/>
              </a:ext>
            </a:extLst>
          </p:cNvPr>
          <p:cNvSpPr/>
          <p:nvPr/>
        </p:nvSpPr>
        <p:spPr bwMode="auto">
          <a:xfrm>
            <a:off x="7677421" y="3629252"/>
            <a:ext cx="1300117"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Scheduling</a:t>
            </a:r>
          </a:p>
        </p:txBody>
      </p:sp>
      <p:sp>
        <p:nvSpPr>
          <p:cNvPr id="14" name="Rectangle 13">
            <a:extLst>
              <a:ext uri="{FF2B5EF4-FFF2-40B4-BE49-F238E27FC236}">
                <a16:creationId xmlns:a16="http://schemas.microsoft.com/office/drawing/2014/main" id="{4FDB3405-B8E0-44C0-AAA6-8221E9A009C9}"/>
              </a:ext>
            </a:extLst>
          </p:cNvPr>
          <p:cNvSpPr/>
          <p:nvPr/>
        </p:nvSpPr>
        <p:spPr bwMode="auto">
          <a:xfrm>
            <a:off x="7669072" y="4366523"/>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Notebooks</a:t>
            </a:r>
          </a:p>
        </p:txBody>
      </p:sp>
      <p:sp>
        <p:nvSpPr>
          <p:cNvPr id="15" name="Rectangle 14">
            <a:extLst>
              <a:ext uri="{FF2B5EF4-FFF2-40B4-BE49-F238E27FC236}">
                <a16:creationId xmlns:a16="http://schemas.microsoft.com/office/drawing/2014/main" id="{1ADB29BD-DD85-4AFA-8AF0-A38D8B76011A}"/>
              </a:ext>
            </a:extLst>
          </p:cNvPr>
          <p:cNvSpPr/>
          <p:nvPr/>
        </p:nvSpPr>
        <p:spPr bwMode="auto">
          <a:xfrm>
            <a:off x="4071582" y="3616452"/>
            <a:ext cx="1199696" cy="6782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Easy</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Cluster Creation</a:t>
            </a:r>
          </a:p>
        </p:txBody>
      </p:sp>
      <p:sp>
        <p:nvSpPr>
          <p:cNvPr id="16" name="Rectangle 15">
            <a:extLst>
              <a:ext uri="{FF2B5EF4-FFF2-40B4-BE49-F238E27FC236}">
                <a16:creationId xmlns:a16="http://schemas.microsoft.com/office/drawing/2014/main" id="{3BC3FC69-1ACB-450E-A666-822C461C6889}"/>
              </a:ext>
            </a:extLst>
          </p:cNvPr>
          <p:cNvSpPr/>
          <p:nvPr/>
        </p:nvSpPr>
        <p:spPr bwMode="auto">
          <a:xfrm>
            <a:off x="4094240" y="5188948"/>
            <a:ext cx="1177038"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Security</a:t>
            </a:r>
          </a:p>
        </p:txBody>
      </p:sp>
      <p:sp>
        <p:nvSpPr>
          <p:cNvPr id="17" name="Rectangle 16">
            <a:extLst>
              <a:ext uri="{FF2B5EF4-FFF2-40B4-BE49-F238E27FC236}">
                <a16:creationId xmlns:a16="http://schemas.microsoft.com/office/drawing/2014/main" id="{7EAEC137-BA91-42E0-B8A9-752060C7353A}"/>
              </a:ext>
            </a:extLst>
          </p:cNvPr>
          <p:cNvSpPr/>
          <p:nvPr/>
        </p:nvSpPr>
        <p:spPr bwMode="auto">
          <a:xfrm>
            <a:off x="7677421" y="5140258"/>
            <a:ext cx="1308466" cy="4446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Collaboration</a:t>
            </a:r>
          </a:p>
        </p:txBody>
      </p:sp>
      <p:sp>
        <p:nvSpPr>
          <p:cNvPr id="4" name="Title 3">
            <a:extLst>
              <a:ext uri="{FF2B5EF4-FFF2-40B4-BE49-F238E27FC236}">
                <a16:creationId xmlns:a16="http://schemas.microsoft.com/office/drawing/2014/main" id="{8D5F4BE2-CC6D-4DAA-A01F-F494AB1B6CBF}"/>
              </a:ext>
            </a:extLst>
          </p:cNvPr>
          <p:cNvSpPr>
            <a:spLocks noGrp="1"/>
          </p:cNvSpPr>
          <p:nvPr>
            <p:ph type="title"/>
          </p:nvPr>
        </p:nvSpPr>
        <p:spPr>
          <a:xfrm>
            <a:off x="5626104" y="1879188"/>
            <a:ext cx="1537105" cy="711062"/>
          </a:xfrm>
        </p:spPr>
        <p:txBody>
          <a:bodyPr/>
          <a:lstStyle/>
          <a:p>
            <a:r>
              <a:rPr lang="en-US" sz="3600" dirty="0">
                <a:solidFill>
                  <a:schemeClr val="bg2"/>
                </a:solidFill>
              </a:rPr>
              <a:t>Azure</a:t>
            </a:r>
          </a:p>
        </p:txBody>
      </p:sp>
      <p:pic>
        <p:nvPicPr>
          <p:cNvPr id="12" name="Picture 11">
            <a:extLst>
              <a:ext uri="{FF2B5EF4-FFF2-40B4-BE49-F238E27FC236}">
                <a16:creationId xmlns:a16="http://schemas.microsoft.com/office/drawing/2014/main" id="{F0A20DDE-0A2E-4461-9D0E-70C56C49B6EE}"/>
              </a:ext>
            </a:extLst>
          </p:cNvPr>
          <p:cNvPicPr>
            <a:picLocks noChangeAspect="1"/>
          </p:cNvPicPr>
          <p:nvPr/>
        </p:nvPicPr>
        <p:blipFill>
          <a:blip r:embed="rId6"/>
          <a:stretch>
            <a:fillRect/>
          </a:stretch>
        </p:blipFill>
        <p:spPr>
          <a:xfrm>
            <a:off x="5477053" y="2432825"/>
            <a:ext cx="1820384" cy="386142"/>
          </a:xfrm>
          <a:prstGeom prst="rect">
            <a:avLst/>
          </a:prstGeom>
        </p:spPr>
      </p:pic>
    </p:spTree>
    <p:extLst>
      <p:ext uri="{BB962C8B-B14F-4D97-AF65-F5344CB8AC3E}">
        <p14:creationId xmlns:p14="http://schemas.microsoft.com/office/powerpoint/2010/main" val="340446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3D4614-84FE-458A-A5C4-7EC6922202ED}"/>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Databricks - Company Overview</a:t>
            </a:r>
          </a:p>
        </p:txBody>
      </p:sp>
      <p:sp>
        <p:nvSpPr>
          <p:cNvPr id="6" name="Text Placeholder 7">
            <a:extLst>
              <a:ext uri="{FF2B5EF4-FFF2-40B4-BE49-F238E27FC236}">
                <a16:creationId xmlns:a16="http://schemas.microsoft.com/office/drawing/2014/main" id="{47078970-811E-4B70-9129-6F3064ACC069}"/>
              </a:ext>
            </a:extLst>
          </p:cNvPr>
          <p:cNvSpPr txBox="1">
            <a:spLocks/>
          </p:cNvSpPr>
          <p:nvPr/>
        </p:nvSpPr>
        <p:spPr>
          <a:xfrm>
            <a:off x="269240" y="1437682"/>
            <a:ext cx="5665231" cy="436064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Founded in late 2013</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By the creators of Apache Spark, original team from UC Berkeley AMPLab</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Largest code contributor code to Apache Spark</a:t>
            </a:r>
          </a:p>
          <a:p>
            <a:pPr marL="558579" lvl="1" indent="-448107" defTabSz="895769" fontAlgn="base">
              <a:spcBef>
                <a:spcPts val="588"/>
              </a:spcBef>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Level 2/3 support partnership with</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Hortonworks</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MapR</a:t>
            </a:r>
          </a:p>
          <a:p>
            <a:pPr marL="731520" lvl="3" indent="-182880" defTabSz="895769" fontAlgn="base">
              <a:spcBef>
                <a:spcPts val="588"/>
              </a:spcBef>
              <a:buClr>
                <a:srgbClr val="68217A">
                  <a:lumMod val="50000"/>
                </a:srgbClr>
              </a:buClr>
              <a:buFont typeface="Arial" panose="020B0604020202020204" pitchFamily="34" charset="0"/>
              <a:buChar char="•"/>
              <a:tabLst>
                <a:tab pos="632806" algn="l"/>
              </a:tabLst>
            </a:pPr>
            <a:r>
              <a:rPr lang="en-US" sz="1200" dirty="0">
                <a:ln>
                  <a:solidFill>
                    <a:srgbClr val="FFFFFF">
                      <a:alpha val="0"/>
                    </a:srgbClr>
                  </a:solidFill>
                </a:ln>
                <a:gradFill>
                  <a:gsLst>
                    <a:gs pos="85321">
                      <a:srgbClr val="505050"/>
                    </a:gs>
                    <a:gs pos="57000">
                      <a:srgbClr val="505050"/>
                    </a:gs>
                  </a:gsLst>
                </a:gradFill>
                <a:cs typeface="Segoe UI" panose="020B0502040204020203" pitchFamily="34" charset="0"/>
              </a:rPr>
              <a:t>DataStax</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Provides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3"/>
              </a:rPr>
              <a:t>certifications</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such as Databricks Certified Application, Databricks Certified Distribution and Databricks Certified Developer</a:t>
            </a: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Main Product: The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4"/>
              </a:rPr>
              <a:t>Unified Analytics Platform</a:t>
            </a:r>
            <a:endParaRPr lang="en-US" sz="1600" dirty="0">
              <a:ln>
                <a:solidFill>
                  <a:srgbClr val="FFFFFF">
                    <a:alpha val="0"/>
                  </a:srgbClr>
                </a:solidFill>
              </a:ln>
              <a:gradFill>
                <a:gsLst>
                  <a:gs pos="85321">
                    <a:srgbClr val="505050"/>
                  </a:gs>
                  <a:gs pos="57000">
                    <a:srgbClr val="505050"/>
                  </a:gs>
                </a:gsLst>
              </a:gradFill>
              <a:cs typeface="Segoe UI" panose="020B0502040204020203" pitchFamily="34" charset="0"/>
            </a:endParaRPr>
          </a:p>
          <a:p>
            <a:pPr marL="558579" lvl="1" indent="-448107" defTabSz="895769" fontAlgn="base">
              <a:spcBef>
                <a:spcPts val="588"/>
              </a:spcBef>
              <a:spcAft>
                <a:spcPts val="588"/>
              </a:spcAft>
              <a:buClr>
                <a:srgbClr val="0070C0"/>
              </a:buClr>
              <a:buFont typeface="Wingdings" panose="05000000000000000000" pitchFamily="2" charset="2"/>
              <a:buChar char="§"/>
              <a:tabLst>
                <a:tab pos="632806" algn="l"/>
              </a:tabLst>
            </a:pP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In Oct 2017, introduced </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hlinkClick r:id="rId5"/>
              </a:rPr>
              <a:t>Databricks Delta</a:t>
            </a:r>
            <a:r>
              <a:rPr lang="en-US" sz="1600" dirty="0">
                <a:ln>
                  <a:solidFill>
                    <a:srgbClr val="FFFFFF">
                      <a:alpha val="0"/>
                    </a:srgbClr>
                  </a:solidFill>
                </a:ln>
                <a:gradFill>
                  <a:gsLst>
                    <a:gs pos="85321">
                      <a:srgbClr val="505050"/>
                    </a:gs>
                    <a:gs pos="57000">
                      <a:srgbClr val="505050"/>
                    </a:gs>
                  </a:gsLst>
                </a:gradFill>
                <a:cs typeface="Segoe UI" panose="020B0502040204020203" pitchFamily="34" charset="0"/>
              </a:rPr>
              <a:t> (currently in private preview).  </a:t>
            </a:r>
          </a:p>
        </p:txBody>
      </p:sp>
      <p:pic>
        <p:nvPicPr>
          <p:cNvPr id="3074" name="Picture 2" descr="Overview of the Databricks Unified Analytics Platform">
            <a:extLst>
              <a:ext uri="{FF2B5EF4-FFF2-40B4-BE49-F238E27FC236}">
                <a16:creationId xmlns:a16="http://schemas.microsoft.com/office/drawing/2014/main" id="{F454C1C8-99E4-4BC7-81DD-A4F1805BBE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907" y="1580837"/>
            <a:ext cx="4295931" cy="4295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a </a:t>
            </a:r>
            <a:r>
              <a:rPr lang="en-US" sz="1600" b="1" kern="0" dirty="0">
                <a:ln>
                  <a:solidFill>
                    <a:srgbClr val="FFFFFF">
                      <a:alpha val="0"/>
                    </a:srgbClr>
                  </a:solidFill>
                </a:ln>
                <a:solidFill>
                  <a:schemeClr val="bg2">
                    <a:lumMod val="25000"/>
                  </a:schemeClr>
                </a:solidFill>
                <a:cs typeface="Segoe UI" panose="020B0502040204020203" pitchFamily="34" charset="0"/>
              </a:rPr>
              <a:t>first party </a:t>
            </a:r>
            <a:r>
              <a:rPr lang="en-US" sz="1600" kern="0" dirty="0">
                <a:ln>
                  <a:solidFill>
                    <a:srgbClr val="FFFFFF">
                      <a:alpha val="0"/>
                    </a:srgbClr>
                  </a:solidFill>
                </a:ln>
                <a:solidFill>
                  <a:schemeClr val="bg2">
                    <a:lumMod val="25000"/>
                  </a:schemeClr>
                </a:solidFill>
                <a:cs typeface="Segoe UI" panose="020B0502040204020203" pitchFamily="34" charset="0"/>
              </a:rPr>
              <a:t>service on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chemeClr val="bg2">
                    <a:lumMod val="25000"/>
                  </a:schemeClr>
                </a:solidFill>
                <a:cs typeface="Segoe UI" panose="020B0502040204020203" pitchFamily="34" charset="0"/>
              </a:rPr>
              <a:t>Unlike with other clouds, it is not an Azure Marketplace or a 3</a:t>
            </a:r>
            <a:r>
              <a:rPr lang="en-US" sz="1400" kern="0" baseline="30000" dirty="0">
                <a:ln>
                  <a:solidFill>
                    <a:srgbClr val="FFFFFF">
                      <a:alpha val="0"/>
                    </a:srgbClr>
                  </a:solidFill>
                </a:ln>
                <a:solidFill>
                  <a:schemeClr val="bg2">
                    <a:lumMod val="25000"/>
                  </a:schemeClr>
                </a:solidFill>
                <a:cs typeface="Segoe UI" panose="020B0502040204020203" pitchFamily="34" charset="0"/>
              </a:rPr>
              <a:t>rd</a:t>
            </a:r>
            <a:r>
              <a:rPr lang="en-US" sz="1400" kern="0" dirty="0">
                <a:ln>
                  <a:solidFill>
                    <a:srgbClr val="FFFFFF">
                      <a:alpha val="0"/>
                    </a:srgbClr>
                  </a:solidFill>
                </a:ln>
                <a:solidFill>
                  <a:schemeClr val="bg2">
                    <a:lumMod val="25000"/>
                  </a:schemeClr>
                </a:solidFill>
                <a:cs typeface="Segoe UI" panose="020B0502040204020203" pitchFamily="34" charset="0"/>
              </a:rPr>
              <a:t> party hosted service. </a:t>
            </a:r>
          </a:p>
          <a:p>
            <a:pPr marL="285750" lvl="1" indent="-285750" defTabSz="914367" fontAlgn="base">
              <a:spcBef>
                <a:spcPts val="600"/>
              </a:spcBef>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Azure Databricks is integrated seamlessly with Azure services: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Portal: </a:t>
            </a:r>
            <a:r>
              <a:rPr lang="en-US" sz="1400" kern="0" dirty="0">
                <a:ln>
                  <a:solidFill>
                    <a:srgbClr val="FFFFFF">
                      <a:alpha val="0"/>
                    </a:srgbClr>
                  </a:solidFill>
                </a:ln>
                <a:solidFill>
                  <a:schemeClr val="bg2">
                    <a:lumMod val="25000"/>
                  </a:schemeClr>
                </a:solidFill>
                <a:cs typeface="Segoe UI" panose="020B0502040204020203" pitchFamily="34" charset="0"/>
              </a:rPr>
              <a:t>Service an be launched directly from Azure Portal</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Storage Services: </a:t>
            </a:r>
            <a:r>
              <a:rPr lang="en-US" sz="1400" kern="0" dirty="0">
                <a:ln>
                  <a:solidFill>
                    <a:srgbClr val="FFFFFF">
                      <a:alpha val="0"/>
                    </a:srgbClr>
                  </a:solidFill>
                </a:ln>
                <a:solidFill>
                  <a:schemeClr val="bg2">
                    <a:lumMod val="25000"/>
                  </a:schemeClr>
                </a:solidFill>
                <a:cs typeface="Segoe UI" panose="020B0502040204020203" pitchFamily="34" charset="0"/>
              </a:rPr>
              <a:t>Directly access data in Azure Blob Storage and Azure Data Lake Store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Active Directory: </a:t>
            </a:r>
            <a:r>
              <a:rPr lang="en-US" sz="1400" kern="0" dirty="0">
                <a:ln>
                  <a:solidFill>
                    <a:srgbClr val="FFFFFF">
                      <a:alpha val="0"/>
                    </a:srgbClr>
                  </a:solidFill>
                </a:ln>
                <a:solidFill>
                  <a:schemeClr val="bg2">
                    <a:lumMod val="25000"/>
                  </a:schemeClr>
                </a:solidFill>
                <a:cs typeface="Segoe UI" panose="020B0502040204020203" pitchFamily="34" charset="0"/>
              </a:rPr>
              <a:t>For user authentication, eliminating the need to maintain two separate sets of uses in Databricks and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SQL DW</a:t>
            </a:r>
            <a:r>
              <a:rPr lang="en-US" sz="1400" kern="0" dirty="0">
                <a:ln>
                  <a:solidFill>
                    <a:srgbClr val="FFFFFF">
                      <a:alpha val="0"/>
                    </a:srgbClr>
                  </a:solidFill>
                </a:ln>
                <a:solidFill>
                  <a:srgbClr val="0070C0"/>
                </a:solidFill>
                <a:cs typeface="Segoe UI" panose="020B0502040204020203" pitchFamily="34" charset="0"/>
                <a:sym typeface="Wingdings" panose="05000000000000000000" pitchFamily="2" charset="2"/>
              </a:rPr>
              <a:t> and Azure Cosmos DB:</a:t>
            </a:r>
            <a:r>
              <a:rPr lang="en-US" sz="1400" kern="0" dirty="0">
                <a:ln>
                  <a:solidFill>
                    <a:srgbClr val="FFFFFF">
                      <a:alpha val="0"/>
                    </a:srgbClr>
                  </a:solidFill>
                </a:ln>
                <a:solidFill>
                  <a:srgbClr val="0070C0"/>
                </a:solidFill>
                <a:cs typeface="Segoe UI" panose="020B0502040204020203" pitchFamily="34" charset="0"/>
              </a:rPr>
              <a:t> </a:t>
            </a:r>
            <a:r>
              <a:rPr lang="en-US" sz="1400" kern="0" dirty="0">
                <a:ln>
                  <a:solidFill>
                    <a:srgbClr val="FFFFFF">
                      <a:alpha val="0"/>
                    </a:srgbClr>
                  </a:solidFill>
                </a:ln>
                <a:solidFill>
                  <a:schemeClr val="bg2">
                    <a:lumMod val="25000"/>
                  </a:schemeClr>
                </a:solidFill>
                <a:cs typeface="Segoe UI" panose="020B0502040204020203" pitchFamily="34" charset="0"/>
              </a:rPr>
              <a:t>Enables you to combine structured and unstructured data for analytics</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Apache Kafka for HDInsight</a:t>
            </a:r>
            <a:r>
              <a:rPr lang="en-US" sz="1400" kern="0" dirty="0">
                <a:ln>
                  <a:solidFill>
                    <a:srgbClr val="FFFFFF">
                      <a:alpha val="0"/>
                    </a:srgbClr>
                  </a:solidFill>
                </a:ln>
                <a:solidFill>
                  <a:schemeClr val="bg2">
                    <a:lumMod val="25000"/>
                  </a:schemeClr>
                </a:solidFill>
                <a:cs typeface="Segoe UI" panose="020B0502040204020203" pitchFamily="34" charset="0"/>
              </a:rPr>
              <a:t>: Enables you to use Kafka as a streaming data source or sink</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Billing: </a:t>
            </a:r>
            <a:r>
              <a:rPr lang="en-US" sz="1400" kern="0" dirty="0">
                <a:ln>
                  <a:solidFill>
                    <a:srgbClr val="FFFFFF">
                      <a:alpha val="0"/>
                    </a:srgbClr>
                  </a:solidFill>
                </a:ln>
                <a:solidFill>
                  <a:schemeClr val="bg2">
                    <a:lumMod val="25000"/>
                  </a:schemeClr>
                </a:solidFill>
                <a:cs typeface="Segoe UI" panose="020B0502040204020203" pitchFamily="34" charset="0"/>
              </a:rPr>
              <a:t>You get a single bill from Azure</a:t>
            </a:r>
          </a:p>
          <a:p>
            <a:pPr marL="406400" lvl="2" indent="-177800" defTabSz="914367" fontAlgn="base">
              <a:spcBef>
                <a:spcPts val="576"/>
              </a:spcBef>
              <a:spcAft>
                <a:spcPts val="600"/>
              </a:spcAft>
              <a:buClr>
                <a:schemeClr val="accent1"/>
              </a:buClr>
              <a:buFont typeface="Arial" panose="020B0604020202020204" pitchFamily="34" charset="0"/>
              <a:buChar char="•"/>
              <a:tabLst>
                <a:tab pos="632806" algn="l"/>
              </a:tabLst>
            </a:pPr>
            <a:r>
              <a:rPr lang="en-US" sz="1400" kern="0" dirty="0">
                <a:ln>
                  <a:solidFill>
                    <a:srgbClr val="FFFFFF">
                      <a:alpha val="0"/>
                    </a:srgbClr>
                  </a:solidFill>
                </a:ln>
                <a:solidFill>
                  <a:srgbClr val="0070C0"/>
                </a:solidFill>
                <a:cs typeface="Segoe UI" panose="020B0502040204020203" pitchFamily="34" charset="0"/>
              </a:rPr>
              <a:t>Azure Power BI: </a:t>
            </a:r>
            <a:r>
              <a:rPr lang="en-US" sz="1400" kern="0" dirty="0">
                <a:ln>
                  <a:solidFill>
                    <a:srgbClr val="FFFFFF">
                      <a:alpha val="0"/>
                    </a:srgbClr>
                  </a:solidFill>
                </a:ln>
                <a:solidFill>
                  <a:schemeClr val="bg2">
                    <a:lumMod val="25000"/>
                  </a:schemeClr>
                </a:solidFill>
                <a:cs typeface="Segoe UI" panose="020B0502040204020203" pitchFamily="34" charset="0"/>
              </a:rPr>
              <a:t>For rich data visualization</a:t>
            </a:r>
          </a:p>
          <a:p>
            <a:pPr marL="285750" lvl="1" indent="-285750" defTabSz="914367" fontAlgn="base">
              <a:spcBef>
                <a:spcPts val="576"/>
              </a:spcBef>
              <a:spcAft>
                <a:spcPts val="600"/>
              </a:spcAft>
              <a:buClr>
                <a:schemeClr val="accent1"/>
              </a:buClr>
              <a:buFont typeface="Wingdings" panose="05000000000000000000" pitchFamily="2" charset="2"/>
              <a:buChar char="§"/>
              <a:tabLst>
                <a:tab pos="632806" algn="l"/>
              </a:tabLst>
            </a:pPr>
            <a:r>
              <a:rPr lang="en-US" sz="1600" kern="0" dirty="0">
                <a:ln>
                  <a:solidFill>
                    <a:srgbClr val="FFFFFF">
                      <a:alpha val="0"/>
                    </a:srgbClr>
                  </a:solidFill>
                </a:ln>
                <a:solidFill>
                  <a:schemeClr val="bg2">
                    <a:lumMod val="25000"/>
                  </a:schemeClr>
                </a:solidFill>
                <a:cs typeface="Segoe UI" panose="020B0502040204020203" pitchFamily="34" charset="0"/>
              </a:rPr>
              <a:t>Eliminates need to create a separate account with Databricks</a:t>
            </a:r>
            <a:r>
              <a:rPr lang="en-US" sz="1600" kern="0" dirty="0">
                <a:ln>
                  <a:solidFill>
                    <a:srgbClr val="FFFFFF">
                      <a:alpha val="0"/>
                    </a:srgbClr>
                  </a:solidFill>
                </a:ln>
                <a:solidFill>
                  <a:schemeClr val="bg2">
                    <a:lumMod val="25000"/>
                  </a:schemeClr>
                </a:solidFill>
                <a:latin typeface="Segoe UI" panose="020B0502040204020203" pitchFamily="34" charset="0"/>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3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Spark Unifies:</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Batch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Interactive SQL</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Real-time processing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Machine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Deep Learning</a:t>
            </a:r>
          </a:p>
          <a:p>
            <a:pPr marL="558579" lvl="1" indent="-448107" defTabSz="913595" fontAlgn="base">
              <a:lnSpc>
                <a:spcPct val="90000"/>
              </a:lnSpc>
              <a:spcBef>
                <a:spcPts val="600"/>
              </a:spcBef>
              <a:spcAft>
                <a:spcPts val="600"/>
              </a:spcAft>
              <a:buClr>
                <a:schemeClr val="accent1"/>
              </a:buClr>
              <a:buFont typeface="Wingdings" panose="05000000000000000000" pitchFamily="2" charset="2"/>
              <a:buChar cha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algn="ctr" defTabSz="914192">
              <a:lnSpc>
                <a:spcPct val="90000"/>
              </a:lnSpc>
              <a:spcBef>
                <a:spcPct val="20000"/>
              </a:spcBef>
              <a:buSzPct val="90000"/>
            </a:pPr>
            <a:r>
              <a:rPr lang="en-US" sz="2000" dirty="0">
                <a:solidFill>
                  <a:schemeClr val="tx2"/>
                </a:solidFill>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Interactive</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Queries</a:t>
            </a:r>
            <a:endParaRPr lang="en-US" sz="1600"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Structured</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dirty="0">
                <a:solidFill>
                  <a:srgbClr val="FFFFFF"/>
                </a:solidFill>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a:t>
            </a:r>
            <a:br>
              <a:rPr lang="en-US" dirty="0">
                <a:solidFill>
                  <a:srgbClr val="FFFFFF"/>
                </a:solidFill>
                <a:latin typeface="Segoe UI" panose="020B0502040204020203" pitchFamily="34" charset="0"/>
                <a:cs typeface="Segoe UI" panose="020B0502040204020203" pitchFamily="34" charset="0"/>
              </a:rPr>
            </a:br>
            <a:r>
              <a:rPr lang="en-US" dirty="0">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GraphX</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Graph</a:t>
            </a:r>
            <a:br>
              <a:rPr lang="en-US" sz="1400" i="1" dirty="0">
                <a:solidFill>
                  <a:srgbClr val="FFFFFF"/>
                </a:solidFill>
                <a:latin typeface="Segoe UI" panose="020B0502040204020203" pitchFamily="34" charset="0"/>
                <a:cs typeface="Segoe UI" panose="020B0502040204020203" pitchFamily="34" charset="0"/>
              </a:rPr>
            </a:br>
            <a:r>
              <a:rPr lang="en-US" sz="1400" i="1" dirty="0">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78D6"/>
                </a:solidFill>
                <a:latin typeface="Segoe UI" charset="0"/>
                <a:ea typeface="Segoe UI" charset="0"/>
                <a:cs typeface="Segoe UI" charset="0"/>
              </a:rPr>
              <a:t>O</a:t>
            </a:r>
            <a:r>
              <a:rPr kumimoji="0" lang="en-US" sz="140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lang="en-US" sz="1400" dirty="0">
                <a:solidFill>
                  <a:srgbClr val="0078D6"/>
                </a:solidFill>
                <a:latin typeface="Segoe UI" charset="0"/>
                <a:ea typeface="Segoe UI" charset="0"/>
                <a:cs typeface="Segoe UI" charset="0"/>
              </a:rPr>
              <a:t> </a:t>
            </a: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Build on secure &amp; trusted cloud</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05050"/>
                </a:solidFill>
                <a:latin typeface="Calibri Light" panose="020F0302020204030204"/>
              </a:rPr>
              <a:t>Scale without limits</a:t>
            </a:r>
            <a:endPar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fontAlgn="base">
              <a:spcAft>
                <a:spcPct val="0"/>
              </a:spcAft>
            </a:pPr>
            <a:r>
              <a:rPr lang="en-US" sz="2400" cap="all" spc="800" dirty="0">
                <a:solidFill>
                  <a:srgbClr val="0078D7"/>
                </a:solidFill>
                <a:latin typeface="Segoe UI Light" charset="0"/>
                <a:cs typeface="Segoe UI Light" charset="0"/>
              </a:rPr>
              <a:t>Azure </a:t>
            </a:r>
            <a:r>
              <a:rPr lang="en-US" sz="2400" cap="all" spc="800" dirty="0" err="1">
                <a:solidFill>
                  <a:srgbClr val="0078D7"/>
                </a:solidFill>
                <a:latin typeface="Segoe UI Light" charset="0"/>
                <a:cs typeface="Segoe UI Light" charset="0"/>
              </a:rPr>
              <a:t>Databricks</a:t>
            </a:r>
            <a:endParaRPr lang="en-US" sz="2400" cap="all" spc="800" dirty="0">
              <a:solidFill>
                <a:srgbClr val="0078D7"/>
              </a:solidFill>
              <a:latin typeface="Segoe UI Light" charset="0"/>
              <a:cs typeface="Segoe UI Light" charset="0"/>
            </a:endParaRPr>
          </a:p>
        </p:txBody>
      </p:sp>
    </p:spTree>
    <p:extLst>
      <p:ext uri="{BB962C8B-B14F-4D97-AF65-F5344CB8AC3E}">
        <p14:creationId xmlns:p14="http://schemas.microsoft.com/office/powerpoint/2010/main" val="7664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General Spark Cluster Architecture</a:t>
            </a:r>
          </a:p>
        </p:txBody>
      </p:sp>
      <p:sp>
        <p:nvSpPr>
          <p:cNvPr id="51" name="TextBox 50"/>
          <p:cNvSpPr txBox="1"/>
          <p:nvPr/>
        </p:nvSpPr>
        <p:spPr>
          <a:xfrm>
            <a:off x="149132" y="2103066"/>
            <a:ext cx="5156248" cy="292387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‘Driver’ runs the user’s ‘main’ function and executes the various parallel operations on the worker nodes.  </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results of the operations are collected by the driver</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The worker nodes read and write data from/to Data Sources including HDFS.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 also cache transformed data in memory as RDDs (Resilient Data Sets).</a:t>
            </a:r>
          </a:p>
          <a:p>
            <a:pPr marL="285750" lvl="1" indent="-285750" defTabSz="914367">
              <a:lnSpc>
                <a:spcPct val="90000"/>
              </a:lnSpc>
              <a:spcBef>
                <a:spcPts val="576"/>
              </a:spcBef>
              <a:spcAft>
                <a:spcPts val="600"/>
              </a:spcAft>
              <a:buClr>
                <a:schemeClr val="accent1"/>
              </a:buClr>
              <a:buFont typeface="Wingdings" panose="05000000000000000000" pitchFamily="2" charset="2"/>
              <a:buChar char="§"/>
              <a:tabLst>
                <a:tab pos="632806" algn="l"/>
              </a:tabLst>
            </a:pPr>
            <a:r>
              <a:rPr lang="en-US" sz="1600" kern="0" dirty="0">
                <a:solidFill>
                  <a:schemeClr val="bg2">
                    <a:lumMod val="25000"/>
                  </a:schemeClr>
                </a:solidFill>
                <a:latin typeface="Segoe UI Semilight" panose="020B0402040204020203" pitchFamily="34" charset="0"/>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00" y="1105109"/>
            <a:ext cx="6466928" cy="5610516"/>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902396"/>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600" dirty="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2" name="TextBox 11"/>
            <p:cNvSpPr txBox="1"/>
            <p:nvPr/>
          </p:nvSpPr>
          <p:spPr>
            <a:xfrm>
              <a:off x="2984803"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sp>
          <p:nvSpPr>
            <p:cNvPr id="13" name="TextBox 12"/>
            <p:cNvSpPr txBox="1"/>
            <p:nvPr/>
          </p:nvSpPr>
          <p:spPr>
            <a:xfrm>
              <a:off x="5074868" y="3582446"/>
              <a:ext cx="914270" cy="32058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400" dirty="0">
                  <a:solidFill>
                    <a:srgbClr val="353535">
                      <a:lumMod val="75000"/>
                      <a:lumOff val="25000"/>
                    </a:srgbClr>
                  </a:solidFill>
                  <a:latin typeface="Segoe UI Semibold" panose="020B0702040204020203" pitchFamily="34" charset="0"/>
                  <a:cs typeface="Segoe UI Semibold" panose="020B0702040204020203" pitchFamily="34" charset="0"/>
                </a:rPr>
                <a:t>Worker 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120601" y="4096382"/>
              <a:ext cx="753853" cy="29486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sz="120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b="1" dirty="0">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54" tIns="146284" rIns="182854" bIns="146284" rtlCol="0" anchor="ctr">
              <a:noAutofit/>
            </a:bodyPr>
            <a:lstStyle/>
            <a:p>
              <a:pPr algn="ctr" defTabSz="914367">
                <a:lnSpc>
                  <a:spcPct val="90000"/>
                </a:lnSpc>
                <a:spcAft>
                  <a:spcPts val="600"/>
                </a:spcAft>
              </a:pPr>
              <a:r>
                <a:rPr lang="en-US" dirty="0">
                  <a:solidFill>
                    <a:srgbClr val="FFFFFF"/>
                  </a:solidFill>
                  <a:latin typeface="Segoe UI Semibold" panose="020B0702040204020203" pitchFamily="34" charset="0"/>
                  <a:cs typeface="Segoe UI Semibold" panose="020B0702040204020203" pitchFamily="34" charset="0"/>
                </a:rPr>
                <a:t>Driver Program</a:t>
              </a:r>
              <a:br>
                <a:rPr lang="en-US" dirty="0">
                  <a:solidFill>
                    <a:srgbClr val="FFFFFF"/>
                  </a:solidFill>
                  <a:latin typeface="Segoe UI Semibold" panose="020B0702040204020203" pitchFamily="34" charset="0"/>
                  <a:cs typeface="Segoe UI Semibold" panose="020B0702040204020203" pitchFamily="34" charset="0"/>
                </a:rPr>
              </a:br>
              <a:r>
                <a:rPr lang="en-US" sz="1600" dirty="0">
                  <a:solidFill>
                    <a:srgbClr val="FFFFFF"/>
                  </a:solidFill>
                  <a:latin typeface="Segoe UI Semibold" panose="020B0702040204020203" pitchFamily="34" charset="0"/>
                  <a:cs typeface="Segoe UI Semibold" panose="020B0702040204020203" pitchFamily="34" charset="0"/>
                </a:rPr>
                <a:t>SparkContext</a:t>
              </a: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28" y="1105109"/>
            <a:ext cx="6294140" cy="5610516"/>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724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58A647-2CD1-4EEC-816B-370EF8CDF8E5}"/>
              </a:ext>
            </a:extLst>
          </p:cNvPr>
          <p:cNvSpPr/>
          <p:nvPr/>
        </p:nvSpPr>
        <p:spPr bwMode="auto">
          <a:xfrm>
            <a:off x="634790" y="3920729"/>
            <a:ext cx="3509544" cy="195863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E6E8110-F096-4C2A-B438-E029CCFFA355}"/>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Secure Collaboration</a:t>
            </a:r>
          </a:p>
        </p:txBody>
      </p:sp>
      <p:sp>
        <p:nvSpPr>
          <p:cNvPr id="3" name="Text Placeholder 2">
            <a:extLst>
              <a:ext uri="{FF2B5EF4-FFF2-40B4-BE49-F238E27FC236}">
                <a16:creationId xmlns:a16="http://schemas.microsoft.com/office/drawing/2014/main" id="{8AD962CB-78D0-402C-8DFA-E2509C42D5CF}"/>
              </a:ext>
            </a:extLst>
          </p:cNvPr>
          <p:cNvSpPr>
            <a:spLocks noGrp="1"/>
          </p:cNvSpPr>
          <p:nvPr>
            <p:ph type="body" sz="quarter" idx="11"/>
          </p:nvPr>
        </p:nvSpPr>
        <p:spPr>
          <a:xfrm>
            <a:off x="267684" y="963482"/>
            <a:ext cx="11655078" cy="461665"/>
          </a:xfrm>
        </p:spPr>
        <p:txBody>
          <a:bodyPr/>
          <a:lstStyle/>
          <a:p>
            <a:pPr algn="ctr"/>
            <a:r>
              <a:rPr lang="en-US" sz="2000" dirty="0"/>
              <a:t>Azure Databricks enables </a:t>
            </a:r>
            <a:r>
              <a:rPr lang="en-US" sz="2000" i="1" dirty="0"/>
              <a:t>secure</a:t>
            </a:r>
            <a:r>
              <a:rPr lang="en-US" sz="2000" dirty="0"/>
              <a:t> collaboration between colleagues</a:t>
            </a:r>
          </a:p>
        </p:txBody>
      </p:sp>
      <p:grpSp>
        <p:nvGrpSpPr>
          <p:cNvPr id="47" name="Group 46">
            <a:extLst>
              <a:ext uri="{FF2B5EF4-FFF2-40B4-BE49-F238E27FC236}">
                <a16:creationId xmlns:a16="http://schemas.microsoft.com/office/drawing/2014/main" id="{DF1BBA20-5E24-4374-B1A3-F4C5B583D64E}"/>
              </a:ext>
            </a:extLst>
          </p:cNvPr>
          <p:cNvGrpSpPr/>
          <p:nvPr/>
        </p:nvGrpSpPr>
        <p:grpSpPr>
          <a:xfrm>
            <a:off x="4621075" y="1413275"/>
            <a:ext cx="6941311" cy="5261811"/>
            <a:chOff x="2789304" y="1413275"/>
            <a:chExt cx="6941311" cy="5261811"/>
          </a:xfrm>
        </p:grpSpPr>
        <p:sp>
          <p:nvSpPr>
            <p:cNvPr id="40" name="Oval 39">
              <a:extLst>
                <a:ext uri="{FF2B5EF4-FFF2-40B4-BE49-F238E27FC236}">
                  <a16:creationId xmlns:a16="http://schemas.microsoft.com/office/drawing/2014/main" id="{E95F5674-1A53-4A77-8E46-363DF4EF1D29}"/>
                </a:ext>
              </a:extLst>
            </p:cNvPr>
            <p:cNvSpPr/>
            <p:nvPr/>
          </p:nvSpPr>
          <p:spPr bwMode="auto">
            <a:xfrm>
              <a:off x="3485995" y="1728636"/>
              <a:ext cx="6062703" cy="4572000"/>
            </a:xfrm>
            <a:prstGeom prst="ellipse">
              <a:avLst/>
            </a:prstGeom>
            <a:noFill/>
            <a:ln>
              <a:solidFill>
                <a:srgbClr val="FF99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0CCF31B0-2260-4F35-9AD2-6316CA92EAEC}"/>
                </a:ext>
              </a:extLst>
            </p:cNvPr>
            <p:cNvGrpSpPr/>
            <p:nvPr/>
          </p:nvGrpSpPr>
          <p:grpSpPr>
            <a:xfrm>
              <a:off x="4628348" y="2671312"/>
              <a:ext cx="3770298" cy="2692143"/>
              <a:chOff x="4628348" y="2671312"/>
              <a:chExt cx="3770298" cy="2692143"/>
            </a:xfrm>
          </p:grpSpPr>
          <p:sp>
            <p:nvSpPr>
              <p:cNvPr id="25" name="Rectangle: Rounded Corners 24">
                <a:extLst>
                  <a:ext uri="{FF2B5EF4-FFF2-40B4-BE49-F238E27FC236}">
                    <a16:creationId xmlns:a16="http://schemas.microsoft.com/office/drawing/2014/main" id="{3A72EAD7-D72E-4F94-A689-20ABE2D59643}"/>
                  </a:ext>
                </a:extLst>
              </p:cNvPr>
              <p:cNvSpPr/>
              <p:nvPr/>
            </p:nvSpPr>
            <p:spPr bwMode="auto">
              <a:xfrm>
                <a:off x="4628348" y="2671312"/>
                <a:ext cx="3770298" cy="2692143"/>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8886DD3-EF63-4A5A-B8E2-514FBAD1F926}"/>
                  </a:ext>
                </a:extLst>
              </p:cNvPr>
              <p:cNvGrpSpPr/>
              <p:nvPr/>
            </p:nvGrpSpPr>
            <p:grpSpPr>
              <a:xfrm>
                <a:off x="4670355" y="2796560"/>
                <a:ext cx="3686284" cy="2441647"/>
                <a:chOff x="4100189" y="2433993"/>
                <a:chExt cx="3686284" cy="2441647"/>
              </a:xfrm>
            </p:grpSpPr>
            <p:grpSp>
              <p:nvGrpSpPr>
                <p:cNvPr id="21" name="Group 20">
                  <a:extLst>
                    <a:ext uri="{FF2B5EF4-FFF2-40B4-BE49-F238E27FC236}">
                      <a16:creationId xmlns:a16="http://schemas.microsoft.com/office/drawing/2014/main" id="{8FA1D7D7-B277-4E33-87A3-C4A926E7CA31}"/>
                    </a:ext>
                  </a:extLst>
                </p:cNvPr>
                <p:cNvGrpSpPr/>
                <p:nvPr/>
              </p:nvGrpSpPr>
              <p:grpSpPr>
                <a:xfrm>
                  <a:off x="5126145" y="2994125"/>
                  <a:ext cx="1662546" cy="1335541"/>
                  <a:chOff x="5015237" y="2994125"/>
                  <a:chExt cx="1662546" cy="1335541"/>
                </a:xfrm>
              </p:grpSpPr>
              <p:sp>
                <p:nvSpPr>
                  <p:cNvPr id="19" name="Rectangle 18">
                    <a:extLst>
                      <a:ext uri="{FF2B5EF4-FFF2-40B4-BE49-F238E27FC236}">
                        <a16:creationId xmlns:a16="http://schemas.microsoft.com/office/drawing/2014/main" id="{1F4C0278-0C1B-4F16-800E-0227A8EE1D0D}"/>
                      </a:ext>
                    </a:extLst>
                  </p:cNvPr>
                  <p:cNvSpPr/>
                  <p:nvPr/>
                </p:nvSpPr>
                <p:spPr bwMode="auto">
                  <a:xfrm>
                    <a:off x="5015237" y="2994125"/>
                    <a:ext cx="1662546" cy="13355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95C4BDE8-C307-4379-B9AF-A7F584E561BC}"/>
                      </a:ext>
                    </a:extLst>
                  </p:cNvPr>
                  <p:cNvGrpSpPr/>
                  <p:nvPr/>
                </p:nvGrpSpPr>
                <p:grpSpPr>
                  <a:xfrm>
                    <a:off x="5244930" y="3161573"/>
                    <a:ext cx="1169214" cy="1026790"/>
                    <a:chOff x="5244930" y="3161573"/>
                    <a:chExt cx="1169214" cy="1026790"/>
                  </a:xfrm>
                </p:grpSpPr>
                <p:pic>
                  <p:nvPicPr>
                    <p:cNvPr id="15" name="Picture 14">
                      <a:extLst>
                        <a:ext uri="{FF2B5EF4-FFF2-40B4-BE49-F238E27FC236}">
                          <a16:creationId xmlns:a16="http://schemas.microsoft.com/office/drawing/2014/main" id="{397C70BA-8296-4890-8C35-712F8B8DABD1}"/>
                        </a:ext>
                      </a:extLst>
                    </p:cNvPr>
                    <p:cNvPicPr>
                      <a:picLocks noChangeAspect="1"/>
                    </p:cNvPicPr>
                    <p:nvPr/>
                  </p:nvPicPr>
                  <p:blipFill>
                    <a:blip r:embed="rId3"/>
                    <a:stretch>
                      <a:fillRect/>
                    </a:stretch>
                  </p:blipFill>
                  <p:spPr>
                    <a:xfrm>
                      <a:off x="5873122" y="3173982"/>
                      <a:ext cx="541022" cy="457200"/>
                    </a:xfrm>
                    <a:prstGeom prst="rect">
                      <a:avLst/>
                    </a:prstGeom>
                  </p:spPr>
                </p:pic>
                <p:pic>
                  <p:nvPicPr>
                    <p:cNvPr id="16" name="Picture 15">
                      <a:extLst>
                        <a:ext uri="{FF2B5EF4-FFF2-40B4-BE49-F238E27FC236}">
                          <a16:creationId xmlns:a16="http://schemas.microsoft.com/office/drawing/2014/main" id="{7C0D60A3-BB0F-489E-8A3E-CC97E8BEB4CD}"/>
                        </a:ext>
                      </a:extLst>
                    </p:cNvPr>
                    <p:cNvPicPr>
                      <a:picLocks noChangeAspect="1"/>
                    </p:cNvPicPr>
                    <p:nvPr/>
                  </p:nvPicPr>
                  <p:blipFill>
                    <a:blip r:embed="rId4"/>
                    <a:stretch>
                      <a:fillRect/>
                    </a:stretch>
                  </p:blipFill>
                  <p:spPr>
                    <a:xfrm>
                      <a:off x="5252613" y="3731163"/>
                      <a:ext cx="538846" cy="457200"/>
                    </a:xfrm>
                    <a:prstGeom prst="rect">
                      <a:avLst/>
                    </a:prstGeom>
                  </p:spPr>
                </p:pic>
                <p:pic>
                  <p:nvPicPr>
                    <p:cNvPr id="17" name="Picture 16">
                      <a:extLst>
                        <a:ext uri="{FF2B5EF4-FFF2-40B4-BE49-F238E27FC236}">
                          <a16:creationId xmlns:a16="http://schemas.microsoft.com/office/drawing/2014/main" id="{6408E209-7C89-4063-8BCA-83148F09ADE7}"/>
                        </a:ext>
                      </a:extLst>
                    </p:cNvPr>
                    <p:cNvPicPr>
                      <a:picLocks noChangeAspect="1"/>
                    </p:cNvPicPr>
                    <p:nvPr/>
                  </p:nvPicPr>
                  <p:blipFill>
                    <a:blip r:embed="rId5"/>
                    <a:stretch>
                      <a:fillRect/>
                    </a:stretch>
                  </p:blipFill>
                  <p:spPr>
                    <a:xfrm>
                      <a:off x="5890508" y="3723481"/>
                      <a:ext cx="515390" cy="457200"/>
                    </a:xfrm>
                    <a:prstGeom prst="rect">
                      <a:avLst/>
                    </a:prstGeom>
                  </p:spPr>
                </p:pic>
                <p:pic>
                  <p:nvPicPr>
                    <p:cNvPr id="18" name="Picture 17">
                      <a:extLst>
                        <a:ext uri="{FF2B5EF4-FFF2-40B4-BE49-F238E27FC236}">
                          <a16:creationId xmlns:a16="http://schemas.microsoft.com/office/drawing/2014/main" id="{AE606624-C851-4E9B-8A03-1A1B253C04E7}"/>
                        </a:ext>
                      </a:extLst>
                    </p:cNvPr>
                    <p:cNvPicPr>
                      <a:picLocks noChangeAspect="1"/>
                    </p:cNvPicPr>
                    <p:nvPr/>
                  </p:nvPicPr>
                  <p:blipFill>
                    <a:blip r:embed="rId6"/>
                    <a:stretch>
                      <a:fillRect/>
                    </a:stretch>
                  </p:blipFill>
                  <p:spPr>
                    <a:xfrm>
                      <a:off x="5244930" y="3161573"/>
                      <a:ext cx="541022" cy="457200"/>
                    </a:xfrm>
                    <a:prstGeom prst="rect">
                      <a:avLst/>
                    </a:prstGeom>
                  </p:spPr>
                </p:pic>
              </p:grpSp>
            </p:grpSp>
            <p:sp>
              <p:nvSpPr>
                <p:cNvPr id="22" name="TextBox 21">
                  <a:extLst>
                    <a:ext uri="{FF2B5EF4-FFF2-40B4-BE49-F238E27FC236}">
                      <a16:creationId xmlns:a16="http://schemas.microsoft.com/office/drawing/2014/main" id="{46EB93D4-59E6-4047-A3F8-EC993AA69A17}"/>
                    </a:ext>
                  </a:extLst>
                </p:cNvPr>
                <p:cNvSpPr txBox="1"/>
                <p:nvPr/>
              </p:nvSpPr>
              <p:spPr>
                <a:xfrm>
                  <a:off x="4448884" y="2433993"/>
                  <a:ext cx="29888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Fine Grained Permissions</a:t>
                  </a:r>
                </a:p>
              </p:txBody>
            </p:sp>
            <p:sp>
              <p:nvSpPr>
                <p:cNvPr id="23" name="TextBox 22">
                  <a:extLst>
                    <a:ext uri="{FF2B5EF4-FFF2-40B4-BE49-F238E27FC236}">
                      <a16:creationId xmlns:a16="http://schemas.microsoft.com/office/drawing/2014/main" id="{3F9F65E9-BEBB-4566-A48E-D20EE611C33C}"/>
                    </a:ext>
                  </a:extLst>
                </p:cNvPr>
                <p:cNvSpPr txBox="1"/>
                <p:nvPr/>
              </p:nvSpPr>
              <p:spPr>
                <a:xfrm>
                  <a:off x="4100189" y="4330875"/>
                  <a:ext cx="3686284"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latin typeface="Segoe UI Semibold" panose="020B0702040204020203" pitchFamily="34" charset="0"/>
                      <a:cs typeface="Segoe UI Semibold" panose="020B0702040204020203" pitchFamily="34" charset="0"/>
                    </a:rPr>
                    <a:t>AAD-based User Authentication</a:t>
                  </a:r>
                </a:p>
              </p:txBody>
            </p:sp>
          </p:grpSp>
        </p:grpSp>
        <p:pic>
          <p:nvPicPr>
            <p:cNvPr id="34" name="Picture 33">
              <a:extLst>
                <a:ext uri="{FF2B5EF4-FFF2-40B4-BE49-F238E27FC236}">
                  <a16:creationId xmlns:a16="http://schemas.microsoft.com/office/drawing/2014/main" id="{344BA768-8C48-401B-B115-0E05647CA8CF}"/>
                </a:ext>
              </a:extLst>
            </p:cNvPr>
            <p:cNvPicPr>
              <a:picLocks noChangeAspect="1"/>
            </p:cNvPicPr>
            <p:nvPr/>
          </p:nvPicPr>
          <p:blipFill>
            <a:blip r:embed="rId7"/>
            <a:stretch>
              <a:fillRect/>
            </a:stretch>
          </p:blipFill>
          <p:spPr>
            <a:xfrm>
              <a:off x="8782592" y="3513276"/>
              <a:ext cx="948023" cy="1008215"/>
            </a:xfrm>
            <a:prstGeom prst="rect">
              <a:avLst/>
            </a:prstGeom>
          </p:spPr>
        </p:pic>
        <p:pic>
          <p:nvPicPr>
            <p:cNvPr id="36" name="Picture 35">
              <a:extLst>
                <a:ext uri="{FF2B5EF4-FFF2-40B4-BE49-F238E27FC236}">
                  <a16:creationId xmlns:a16="http://schemas.microsoft.com/office/drawing/2014/main" id="{547044DF-B5BB-4713-998C-2B1B798BE306}"/>
                </a:ext>
              </a:extLst>
            </p:cNvPr>
            <p:cNvPicPr>
              <a:picLocks noChangeAspect="1"/>
            </p:cNvPicPr>
            <p:nvPr/>
          </p:nvPicPr>
          <p:blipFill>
            <a:blip r:embed="rId8"/>
            <a:stretch>
              <a:fillRect/>
            </a:stretch>
          </p:blipFill>
          <p:spPr>
            <a:xfrm>
              <a:off x="6134861" y="1413275"/>
              <a:ext cx="757272" cy="899665"/>
            </a:xfrm>
            <a:prstGeom prst="rect">
              <a:avLst/>
            </a:prstGeom>
          </p:spPr>
        </p:pic>
        <p:pic>
          <p:nvPicPr>
            <p:cNvPr id="45" name="Picture 44">
              <a:extLst>
                <a:ext uri="{FF2B5EF4-FFF2-40B4-BE49-F238E27FC236}">
                  <a16:creationId xmlns:a16="http://schemas.microsoft.com/office/drawing/2014/main" id="{E902D547-B6FF-490D-B613-DA51404326C4}"/>
                </a:ext>
              </a:extLst>
            </p:cNvPr>
            <p:cNvPicPr>
              <a:picLocks noChangeAspect="1"/>
            </p:cNvPicPr>
            <p:nvPr/>
          </p:nvPicPr>
          <p:blipFill>
            <a:blip r:embed="rId8"/>
            <a:stretch>
              <a:fillRect/>
            </a:stretch>
          </p:blipFill>
          <p:spPr>
            <a:xfrm>
              <a:off x="6134861" y="5775421"/>
              <a:ext cx="757272" cy="899665"/>
            </a:xfrm>
            <a:prstGeom prst="rect">
              <a:avLst/>
            </a:prstGeom>
            <a:solidFill>
              <a:srgbClr val="FF9999"/>
            </a:solidFill>
          </p:spPr>
        </p:pic>
        <p:grpSp>
          <p:nvGrpSpPr>
            <p:cNvPr id="43" name="Group 42">
              <a:extLst>
                <a:ext uri="{FF2B5EF4-FFF2-40B4-BE49-F238E27FC236}">
                  <a16:creationId xmlns:a16="http://schemas.microsoft.com/office/drawing/2014/main" id="{670FCFF9-3ED4-48C8-BC43-A960D892EB4C}"/>
                </a:ext>
              </a:extLst>
            </p:cNvPr>
            <p:cNvGrpSpPr/>
            <p:nvPr/>
          </p:nvGrpSpPr>
          <p:grpSpPr>
            <a:xfrm>
              <a:off x="2789304" y="3513276"/>
              <a:ext cx="1152663" cy="1008215"/>
              <a:chOff x="2789304" y="3531828"/>
              <a:chExt cx="1152663" cy="1008215"/>
            </a:xfrm>
          </p:grpSpPr>
          <p:pic>
            <p:nvPicPr>
              <p:cNvPr id="35" name="Picture 34">
                <a:extLst>
                  <a:ext uri="{FF2B5EF4-FFF2-40B4-BE49-F238E27FC236}">
                    <a16:creationId xmlns:a16="http://schemas.microsoft.com/office/drawing/2014/main" id="{86A569C7-58C7-4439-9340-DD7B29D10AC9}"/>
                  </a:ext>
                </a:extLst>
              </p:cNvPr>
              <p:cNvPicPr>
                <a:picLocks noChangeAspect="1"/>
              </p:cNvPicPr>
              <p:nvPr/>
            </p:nvPicPr>
            <p:blipFill>
              <a:blip r:embed="rId9"/>
              <a:stretch>
                <a:fillRect/>
              </a:stretch>
            </p:blipFill>
            <p:spPr>
              <a:xfrm>
                <a:off x="2861139" y="3531828"/>
                <a:ext cx="943861" cy="1008215"/>
              </a:xfrm>
              <a:prstGeom prst="rect">
                <a:avLst/>
              </a:prstGeom>
            </p:spPr>
          </p:pic>
          <p:sp>
            <p:nvSpPr>
              <p:cNvPr id="42" name="Rectangle 41">
                <a:extLst>
                  <a:ext uri="{FF2B5EF4-FFF2-40B4-BE49-F238E27FC236}">
                    <a16:creationId xmlns:a16="http://schemas.microsoft.com/office/drawing/2014/main" id="{884BD719-B44A-4837-8371-D5E46FCB19B5}"/>
                  </a:ext>
                </a:extLst>
              </p:cNvPr>
              <p:cNvSpPr/>
              <p:nvPr/>
            </p:nvSpPr>
            <p:spPr bwMode="auto">
              <a:xfrm>
                <a:off x="2789304" y="3896158"/>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FE91B33-C749-40CF-B470-D6BC1651999B}"/>
                  </a:ext>
                </a:extLst>
              </p:cNvPr>
              <p:cNvSpPr/>
              <p:nvPr/>
            </p:nvSpPr>
            <p:spPr bwMode="auto">
              <a:xfrm>
                <a:off x="3657658" y="3939280"/>
                <a:ext cx="284309" cy="21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6" name="Arrow: Chevron 45">
              <a:extLst>
                <a:ext uri="{FF2B5EF4-FFF2-40B4-BE49-F238E27FC236}">
                  <a16:creationId xmlns:a16="http://schemas.microsoft.com/office/drawing/2014/main" id="{F6783A98-2B87-4D2F-BD06-A8EAAD135DB3}"/>
                </a:ext>
              </a:extLst>
            </p:cNvPr>
            <p:cNvSpPr/>
            <p:nvPr/>
          </p:nvSpPr>
          <p:spPr bwMode="auto">
            <a:xfrm rot="1886891">
              <a:off x="8298756" y="213543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BCA78612-7543-4251-8CBF-6CA7FABB65BA}"/>
                </a:ext>
              </a:extLst>
            </p:cNvPr>
            <p:cNvSpPr/>
            <p:nvPr/>
          </p:nvSpPr>
          <p:spPr bwMode="auto">
            <a:xfrm rot="8546935">
              <a:off x="8475234" y="5587349"/>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18582197-8019-40DC-AA6B-4E73BBCB85C9}"/>
                </a:ext>
              </a:extLst>
            </p:cNvPr>
            <p:cNvSpPr/>
            <p:nvPr/>
          </p:nvSpPr>
          <p:spPr bwMode="auto">
            <a:xfrm rot="13300066">
              <a:off x="4270787" y="5521077"/>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F06AEDC-6265-40E0-9787-A505BF5E1612}"/>
                </a:ext>
              </a:extLst>
            </p:cNvPr>
            <p:cNvSpPr/>
            <p:nvPr/>
          </p:nvSpPr>
          <p:spPr bwMode="auto">
            <a:xfrm rot="19481389">
              <a:off x="4384766" y="2216111"/>
              <a:ext cx="199779" cy="215153"/>
            </a:xfrm>
            <a:prstGeom prst="chevron">
              <a:avLst/>
            </a:prstGeom>
            <a:solidFill>
              <a:srgbClr val="FF99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65634607-7310-4FE5-BC47-ED2EAB15B339}"/>
              </a:ext>
            </a:extLst>
          </p:cNvPr>
          <p:cNvSpPr/>
          <p:nvPr/>
        </p:nvSpPr>
        <p:spPr>
          <a:xfrm>
            <a:off x="520237" y="1980251"/>
            <a:ext cx="3552262" cy="3939540"/>
          </a:xfrm>
          <a:prstGeom prst="rect">
            <a:avLst/>
          </a:prstGeom>
        </p:spPr>
        <p:txBody>
          <a:bodyPr wrap="square" anchor="ctr">
            <a:spAutoFit/>
          </a:bodyPr>
          <a:lstStyle/>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With Azure Databricks colleagues can </a:t>
            </a:r>
            <a:r>
              <a:rPr lang="en-US" sz="1600" i="1" kern="0" dirty="0">
                <a:solidFill>
                  <a:schemeClr val="accent5">
                    <a:lumMod val="75000"/>
                  </a:schemeClr>
                </a:solidFill>
                <a:latin typeface="Segoe UI" panose="020B0502040204020203" pitchFamily="34" charset="0"/>
                <a:cs typeface="Segoe UI" panose="020B0502040204020203" pitchFamily="34" charset="0"/>
              </a:rPr>
              <a:t>securely share </a:t>
            </a:r>
            <a:r>
              <a:rPr lang="en-US" sz="1600" kern="0" dirty="0">
                <a:solidFill>
                  <a:schemeClr val="accent5">
                    <a:lumMod val="75000"/>
                  </a:schemeClr>
                </a:solidFill>
                <a:latin typeface="Segoe UI" panose="020B0502040204020203" pitchFamily="34" charset="0"/>
                <a:cs typeface="Segoe UI" panose="020B0502040204020203" pitchFamily="34" charset="0"/>
              </a:rPr>
              <a:t>key artifacts such as Clusters, Notebooks, Jobs and Workspaces</a:t>
            </a:r>
          </a:p>
          <a:p>
            <a:pPr marL="177800" lvl="1" indent="-177800" defTabSz="914367">
              <a:lnSpc>
                <a:spcPts val="2100"/>
              </a:lnSpc>
              <a:spcBef>
                <a:spcPts val="576"/>
              </a:spcBef>
              <a:spcAft>
                <a:spcPts val="600"/>
              </a:spcAft>
              <a:buClr>
                <a:schemeClr val="accent1"/>
              </a:buClr>
              <a:buFont typeface="Arial" panose="020B0604020202020204" pitchFamily="34" charset="0"/>
              <a:buChar char="•"/>
              <a:tabLst>
                <a:tab pos="632806" algn="l"/>
              </a:tabLst>
            </a:pPr>
            <a:r>
              <a:rPr lang="en-US" sz="1600" kern="0" dirty="0">
                <a:solidFill>
                  <a:schemeClr val="accent5">
                    <a:lumMod val="75000"/>
                  </a:schemeClr>
                </a:solidFill>
                <a:latin typeface="Segoe UI" panose="020B0502040204020203" pitchFamily="34" charset="0"/>
                <a:cs typeface="Segoe UI" panose="020B0502040204020203" pitchFamily="34" charset="0"/>
              </a:rPr>
              <a:t>Secure collaboration is enabled through a combination of:</a:t>
            </a: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Fi</a:t>
            </a:r>
            <a:r>
              <a:rPr lang="en-US" sz="1400" b="1" kern="0" dirty="0">
                <a:solidFill>
                  <a:schemeClr val="bg2">
                    <a:lumMod val="25000"/>
                  </a:schemeClr>
                </a:solidFill>
                <a:latin typeface="Segoe UI Semibold" panose="020B0702040204020203" pitchFamily="34" charset="0"/>
                <a:cs typeface="Segoe UI Semibold" panose="020B0702040204020203" pitchFamily="34" charset="0"/>
              </a:rPr>
              <a:t>ne grained permissions</a:t>
            </a:r>
            <a:r>
              <a:rPr lang="en-US" sz="1400" b="1" kern="0" dirty="0">
                <a:solidFill>
                  <a:schemeClr val="bg2">
                    <a:lumMod val="25000"/>
                  </a:schemeClr>
                </a:solidFill>
                <a:latin typeface="Segoe UI" panose="020B0502040204020203" pitchFamily="34" charset="0"/>
                <a:cs typeface="Segoe UI" panose="020B0502040204020203" pitchFamily="34" charset="0"/>
              </a:rPr>
              <a:t>: </a:t>
            </a:r>
            <a:r>
              <a:rPr lang="en-US" sz="1400" kern="0" dirty="0">
                <a:solidFill>
                  <a:schemeClr val="bg2">
                    <a:lumMod val="25000"/>
                  </a:schemeClr>
                </a:solidFill>
                <a:latin typeface="Segoe UI" panose="020B0502040204020203" pitchFamily="34" charset="0"/>
                <a:cs typeface="Segoe UI" panose="020B0502040204020203" pitchFamily="34" charset="0"/>
              </a:rPr>
              <a:t>Defines who can do what on which artifacts (access control)</a:t>
            </a:r>
          </a:p>
          <a:p>
            <a:pPr marL="187960" lvl="2" defTabSz="914367">
              <a:lnSpc>
                <a:spcPts val="2100"/>
              </a:lnSpc>
              <a:spcBef>
                <a:spcPts val="576"/>
              </a:spcBef>
              <a:spcAft>
                <a:spcPts val="600"/>
              </a:spcAft>
              <a:buClr>
                <a:schemeClr val="accent1"/>
              </a:buClr>
              <a:tabLst>
                <a:tab pos="632806" algn="l"/>
              </a:tabLst>
            </a:pPr>
            <a:endParaRPr lang="en-US" sz="1400" kern="0" dirty="0">
              <a:solidFill>
                <a:schemeClr val="bg2">
                  <a:lumMod val="25000"/>
                </a:schemeClr>
              </a:solidFill>
              <a:latin typeface="Segoe UI" panose="020B0502040204020203" pitchFamily="34" charset="0"/>
              <a:cs typeface="Segoe UI" panose="020B0502040204020203" pitchFamily="34" charset="0"/>
            </a:endParaRPr>
          </a:p>
          <a:p>
            <a:pPr marL="187960" lvl="2" defTabSz="914367">
              <a:lnSpc>
                <a:spcPts val="2100"/>
              </a:lnSpc>
              <a:spcBef>
                <a:spcPts val="576"/>
              </a:spcBef>
              <a:spcAft>
                <a:spcPts val="600"/>
              </a:spcAft>
              <a:buClr>
                <a:schemeClr val="accent1"/>
              </a:buClr>
              <a:tabLst>
                <a:tab pos="632806" algn="l"/>
              </a:tabLst>
            </a:pPr>
            <a:r>
              <a:rPr lang="en-US" sz="1400" kern="0" dirty="0">
                <a:solidFill>
                  <a:schemeClr val="bg2">
                    <a:lumMod val="25000"/>
                  </a:schemeClr>
                </a:solidFill>
                <a:latin typeface="Segoe UI Semibold" panose="020B0702040204020203" pitchFamily="34" charset="0"/>
                <a:cs typeface="Segoe UI Semibold" panose="020B0702040204020203" pitchFamily="34" charset="0"/>
              </a:rPr>
              <a:t>AAD-based authentication: </a:t>
            </a:r>
            <a:r>
              <a:rPr lang="en-US" sz="1400" kern="0" dirty="0">
                <a:solidFill>
                  <a:schemeClr val="bg2">
                    <a:lumMod val="25000"/>
                  </a:schemeClr>
                </a:solidFill>
                <a:latin typeface="Segoe UI" panose="020B0502040204020203" pitchFamily="34" charset="0"/>
                <a:cs typeface="Segoe UI" panose="020B0502040204020203" pitchFamily="34" charset="0"/>
              </a:rPr>
              <a:t>Ensures that users are actually who they claim to be</a:t>
            </a:r>
            <a:r>
              <a:rPr lang="en-US" sz="1600" kern="0" dirty="0">
                <a:solidFill>
                  <a:schemeClr val="bg2">
                    <a:lumMod val="25000"/>
                  </a:schemeClr>
                </a:solidFill>
                <a:latin typeface="Segoe UI" panose="020B0502040204020203" pitchFamily="34" charset="0"/>
                <a:cs typeface="Segoe UI" panose="020B0502040204020203" pitchFamily="34" charset="0"/>
              </a:rPr>
              <a:t> </a:t>
            </a:r>
          </a:p>
        </p:txBody>
      </p:sp>
      <p:sp>
        <p:nvSpPr>
          <p:cNvPr id="49" name="Plus Sign 48">
            <a:extLst>
              <a:ext uri="{FF2B5EF4-FFF2-40B4-BE49-F238E27FC236}">
                <a16:creationId xmlns:a16="http://schemas.microsoft.com/office/drawing/2014/main" id="{C3BC439C-D772-4D8C-B5C6-6E0009444255}"/>
              </a:ext>
            </a:extLst>
          </p:cNvPr>
          <p:cNvSpPr/>
          <p:nvPr/>
        </p:nvSpPr>
        <p:spPr bwMode="auto">
          <a:xfrm>
            <a:off x="2192363" y="4775099"/>
            <a:ext cx="500160" cy="461665"/>
          </a:xfrm>
          <a:prstGeom prst="mathPlus">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24867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Props1.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2.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3.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DFDF5CB5-7D37-4314-855D-FE9174FEA959}">
  <ds:schemaRefs>
    <ds:schemaRef ds:uri="230e9df3-be65-4c73-a93b-d1236ebd677e"/>
    <ds:schemaRef ds:uri="http://purl.org/dc/elements/1.1/"/>
    <ds:schemaRef ds:uri="http://schemas.microsoft.com/office/2006/metadata/properties"/>
    <ds:schemaRef ds:uri="http://schemas.microsoft.com/office/infopath/2007/PartnerControls"/>
    <ds:schemaRef ds:uri="http://schemas.microsoft.com/sharepoint/v3"/>
    <ds:schemaRef ds:uri="http://purl.org/dc/terms/"/>
    <ds:schemaRef ds:uri="b3bc04a5-d503-43b1-b98c-a8cf663329d9"/>
    <ds:schemaRef ds:uri="http://schemas.microsoft.com/office/2006/documentManagement/types"/>
    <ds:schemaRef ds:uri="http://purl.org/dc/dcmitype/"/>
    <ds:schemaRef ds:uri="http://schemas.openxmlformats.org/package/2006/metadata/core-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4861</TotalTime>
  <Words>1539</Words>
  <Application>Microsoft Office PowerPoint</Application>
  <PresentationFormat>Widescreen</PresentationFormat>
  <Paragraphs>308</Paragraphs>
  <Slides>16</Slides>
  <Notes>16</Notes>
  <HiddenSlides>8</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16</vt:i4>
      </vt:variant>
    </vt:vector>
  </HeadingPairs>
  <TitlesOfParts>
    <vt:vector size="40" baseType="lpstr">
      <vt:lpstr>ＭＳ Ｐゴシック</vt:lpstr>
      <vt:lpstr>ＭＳ Ｐゴシック</vt:lpstr>
      <vt:lpstr>Arial</vt:lpstr>
      <vt:lpstr>Calibri</vt:lpstr>
      <vt:lpstr>Calibri Light</vt:lpstr>
      <vt:lpstr>Consolas</vt:lpstr>
      <vt:lpstr>Mangal</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think-cell Slide</vt:lpstr>
      <vt:lpstr>Azure Databricks A Brief Introduction   Bryan Cafferky Technical Solutions Professional</vt:lpstr>
      <vt:lpstr>Azure</vt:lpstr>
      <vt:lpstr>Databricks - Company Overview</vt:lpstr>
      <vt:lpstr>Azure Databricks</vt:lpstr>
      <vt:lpstr>Why Spark?</vt:lpstr>
      <vt:lpstr>Apache Spark</vt:lpstr>
      <vt:lpstr>PowerPoint Presentation</vt:lpstr>
      <vt:lpstr>General Spark Cluster Architecture</vt:lpstr>
      <vt:lpstr>Secure Collaboration</vt:lpstr>
      <vt:lpstr>Azure Databricks Integration with AAD</vt:lpstr>
      <vt:lpstr>Databricks Access Control</vt:lpstr>
      <vt:lpstr>Azure Databricks Core ARTIFACTS</vt:lpstr>
      <vt:lpstr>What is Azure Databricks?</vt:lpstr>
      <vt:lpstr>PowerPoint Presentation</vt:lpstr>
      <vt:lpstr>Advanced Analytics on Big Data</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cp:lastModifiedBy>
  <cp:revision>51</cp:revision>
  <dcterms:created xsi:type="dcterms:W3CDTF">2017-10-30T23:38:41Z</dcterms:created>
  <dcterms:modified xsi:type="dcterms:W3CDTF">2018-03-26T18:14:28Z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